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906000" cy="6858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B3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249" autoAdjust="0"/>
  </p:normalViewPr>
  <p:slideViewPr>
    <p:cSldViewPr>
      <p:cViewPr>
        <p:scale>
          <a:sx n="75" d="100"/>
          <a:sy n="75" d="100"/>
        </p:scale>
        <p:origin x="1056" y="6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B11B1D-1F83-4C0A-B9EA-0E63E4DCF242}" type="datetimeFigureOut">
              <a:rPr lang="ru-RU" smtClean="0"/>
              <a:t>04.12.2023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6A72DB-5741-4CDA-9799-EE62578504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710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6A72DB-5741-4CDA-9799-EE6257850438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7158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 txBox="1">
            <a:spLocks noGrp="1"/>
          </p:cNvSpPr>
          <p:nvPr>
            <p:ph type="title"/>
          </p:nvPr>
        </p:nvSpPr>
        <p:spPr>
          <a:xfrm>
            <a:off x="742950" y="2125979"/>
            <a:ext cx="8420096" cy="144018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3" name="Holder 3"/>
          <p:cNvSpPr txBox="1">
            <a:spLocks noGrp="1"/>
          </p:cNvSpPr>
          <p:nvPr>
            <p:ph type="subTitle" idx="4294967295"/>
          </p:nvPr>
        </p:nvSpPr>
        <p:spPr>
          <a:xfrm>
            <a:off x="1485900" y="3840480"/>
            <a:ext cx="6934196" cy="171450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4" name="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Holder 5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1988C59-4779-4CA3-9179-ED18CC0CF210}" type="datetime1">
              <a:rPr lang="en-US"/>
              <a:pPr lvl="0"/>
              <a:t>12/4/2023</a:t>
            </a:fld>
            <a:endParaRPr lang="en-US"/>
          </a:p>
        </p:txBody>
      </p:sp>
      <p:sp>
        <p:nvSpPr>
          <p:cNvPr id="6" name="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4E749F4-16F3-4CA3-8839-6EE36E553601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3" name="Holder 3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4" name="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Holder 5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9FB820F-423B-4FC2-A224-C347BAC4E149}" type="datetime1">
              <a:rPr lang="en-US"/>
              <a:pPr lvl="0"/>
              <a:t>12/4/2023</a:t>
            </a:fld>
            <a:endParaRPr lang="en-US"/>
          </a:p>
        </p:txBody>
      </p:sp>
      <p:sp>
        <p:nvSpPr>
          <p:cNvPr id="6" name="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744209B-3473-48B9-80CB-2CC5AC6F6C16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3" name="Holder 3"/>
          <p:cNvSpPr txBox="1">
            <a:spLocks noGrp="1"/>
          </p:cNvSpPr>
          <p:nvPr>
            <p:ph idx="1"/>
          </p:nvPr>
        </p:nvSpPr>
        <p:spPr>
          <a:xfrm>
            <a:off x="495303" y="1577340"/>
            <a:ext cx="4309109" cy="452628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4" name="Holder 4"/>
          <p:cNvSpPr txBox="1">
            <a:spLocks noGrp="1"/>
          </p:cNvSpPr>
          <p:nvPr>
            <p:ph idx="4294967295"/>
          </p:nvPr>
        </p:nvSpPr>
        <p:spPr>
          <a:xfrm>
            <a:off x="5101593" y="1577340"/>
            <a:ext cx="4309109" cy="452628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AABB8F7-7818-4313-9B5E-2048B8FD1FA8}" type="datetime1">
              <a:rPr lang="en-US"/>
              <a:pPr lvl="0"/>
              <a:t>12/4/2023</a:t>
            </a:fld>
            <a:endParaRPr lang="en-US"/>
          </a:p>
        </p:txBody>
      </p:sp>
      <p:sp>
        <p:nvSpPr>
          <p:cNvPr id="7" name="Holder 7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788E38D-FD60-4A6C-B228-039E1568017E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3" name="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4" name="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FBD106C-0B0F-4F63-9600-7FBBFB9F9C7E}" type="datetime1">
              <a:rPr lang="en-US"/>
              <a:pPr lvl="0"/>
              <a:t>12/4/2023</a:t>
            </a:fld>
            <a:endParaRPr lang="en-US"/>
          </a:p>
        </p:txBody>
      </p:sp>
      <p:sp>
        <p:nvSpPr>
          <p:cNvPr id="5" name="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79F5EC3-F9BF-43CF-BA30-B7C00FEE43EA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g object 16"/>
          <p:cNvSpPr/>
          <p:nvPr/>
        </p:nvSpPr>
        <p:spPr>
          <a:xfrm>
            <a:off x="55549" y="1888226"/>
            <a:ext cx="245114" cy="1087751"/>
          </a:xfrm>
          <a:custGeom>
            <a:avLst/>
            <a:gdLst>
              <a:gd name="f0" fmla="val w"/>
              <a:gd name="f1" fmla="val h"/>
              <a:gd name="f2" fmla="val 0"/>
              <a:gd name="f3" fmla="val 245110"/>
              <a:gd name="f4" fmla="val 1087755"/>
              <a:gd name="f5" fmla="val 243281"/>
              <a:gd name="f6" fmla="val 312521"/>
              <a:gd name="f7" fmla="val 41236"/>
              <a:gd name="f8" fmla="val 25501"/>
              <a:gd name="f9" fmla="val 315696"/>
              <a:gd name="f10" fmla="val 12661"/>
              <a:gd name="f11" fmla="val 324358"/>
              <a:gd name="f12" fmla="val 4000"/>
              <a:gd name="f13" fmla="val 337197"/>
              <a:gd name="f14" fmla="val 825"/>
              <a:gd name="f15" fmla="val 352933"/>
              <a:gd name="f16" fmla="val 734618"/>
              <a:gd name="f17" fmla="val 750354"/>
              <a:gd name="f18" fmla="val 763193"/>
              <a:gd name="f19" fmla="val 771855"/>
              <a:gd name="f20" fmla="val 775030"/>
              <a:gd name="f21" fmla="val 244094"/>
              <a:gd name="f22" fmla="val 40690"/>
              <a:gd name="f23" fmla="val 24853"/>
              <a:gd name="f24" fmla="val 3200"/>
              <a:gd name="f25" fmla="val 11925"/>
              <a:gd name="f26" fmla="val 241274"/>
              <a:gd name="f27" fmla="val 257111"/>
              <a:gd name="f28" fmla="val 270040"/>
              <a:gd name="f29" fmla="val 278765"/>
              <a:gd name="f30" fmla="val 281952"/>
              <a:gd name="f31" fmla="val 244919"/>
              <a:gd name="f32" fmla="val 805586"/>
              <a:gd name="f33" fmla="val 41503"/>
              <a:gd name="f34" fmla="val 25666"/>
              <a:gd name="f35" fmla="val 808786"/>
              <a:gd name="f36" fmla="val 12738"/>
              <a:gd name="f37" fmla="val 817511"/>
              <a:gd name="f38" fmla="val 4013"/>
              <a:gd name="f39" fmla="val 830440"/>
              <a:gd name="f40" fmla="val 846277"/>
              <a:gd name="f41" fmla="val 1046861"/>
              <a:gd name="f42" fmla="val 1062697"/>
              <a:gd name="f43" fmla="val 1075626"/>
              <a:gd name="f44" fmla="val 1084351"/>
              <a:gd name="f45" fmla="val 1087539"/>
              <a:gd name="f46" fmla="*/ f0 1 245110"/>
              <a:gd name="f47" fmla="*/ f1 1 1087755"/>
              <a:gd name="f48" fmla="val f2"/>
              <a:gd name="f49" fmla="val f3"/>
              <a:gd name="f50" fmla="val f4"/>
              <a:gd name="f51" fmla="+- f50 0 f48"/>
              <a:gd name="f52" fmla="+- f49 0 f48"/>
              <a:gd name="f53" fmla="*/ f52 1 245110"/>
              <a:gd name="f54" fmla="*/ f51 1 1087755"/>
              <a:gd name="f55" fmla="*/ f48 1 f53"/>
              <a:gd name="f56" fmla="*/ f49 1 f53"/>
              <a:gd name="f57" fmla="*/ f48 1 f54"/>
              <a:gd name="f58" fmla="*/ f50 1 f54"/>
              <a:gd name="f59" fmla="*/ f55 f46 1"/>
              <a:gd name="f60" fmla="*/ f56 f46 1"/>
              <a:gd name="f61" fmla="*/ f58 f47 1"/>
              <a:gd name="f62" fmla="*/ f57 f4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59" t="f62" r="f60" b="f61"/>
            <a:pathLst>
              <a:path w="245110" h="1087755">
                <a:moveTo>
                  <a:pt x="f5" y="f6"/>
                </a:moveTo>
                <a:lnTo>
                  <a:pt x="f7" y="f6"/>
                </a:lnTo>
                <a:lnTo>
                  <a:pt x="f8" y="f9"/>
                </a:lnTo>
                <a:lnTo>
                  <a:pt x="f10" y="f11"/>
                </a:lnTo>
                <a:lnTo>
                  <a:pt x="f12" y="f13"/>
                </a:lnTo>
                <a:lnTo>
                  <a:pt x="f14" y="f15"/>
                </a:lnTo>
                <a:lnTo>
                  <a:pt x="f14" y="f16"/>
                </a:lnTo>
                <a:lnTo>
                  <a:pt x="f12" y="f17"/>
                </a:lnTo>
                <a:lnTo>
                  <a:pt x="f10" y="f18"/>
                </a:lnTo>
                <a:lnTo>
                  <a:pt x="f8" y="f19"/>
                </a:lnTo>
                <a:lnTo>
                  <a:pt x="f7" y="f20"/>
                </a:lnTo>
                <a:lnTo>
                  <a:pt x="f5" y="f20"/>
                </a:lnTo>
                <a:lnTo>
                  <a:pt x="f5" y="f6"/>
                </a:lnTo>
                <a:close/>
              </a:path>
              <a:path w="245110" h="1087755">
                <a:moveTo>
                  <a:pt x="f21" y="f2"/>
                </a:moveTo>
                <a:lnTo>
                  <a:pt x="f22" y="f2"/>
                </a:lnTo>
                <a:lnTo>
                  <a:pt x="f23" y="f24"/>
                </a:lnTo>
                <a:lnTo>
                  <a:pt x="f25" y="f25"/>
                </a:lnTo>
                <a:lnTo>
                  <a:pt x="f24" y="f23"/>
                </a:lnTo>
                <a:lnTo>
                  <a:pt x="f2" y="f22"/>
                </a:lnTo>
                <a:lnTo>
                  <a:pt x="f2" y="f26"/>
                </a:lnTo>
                <a:lnTo>
                  <a:pt x="f24" y="f27"/>
                </a:lnTo>
                <a:lnTo>
                  <a:pt x="f25" y="f28"/>
                </a:lnTo>
                <a:lnTo>
                  <a:pt x="f23" y="f29"/>
                </a:lnTo>
                <a:lnTo>
                  <a:pt x="f22" y="f30"/>
                </a:lnTo>
                <a:lnTo>
                  <a:pt x="f21" y="f30"/>
                </a:lnTo>
                <a:lnTo>
                  <a:pt x="f21" y="f2"/>
                </a:lnTo>
                <a:close/>
              </a:path>
              <a:path w="245110" h="1087755">
                <a:moveTo>
                  <a:pt x="f31" y="f32"/>
                </a:moveTo>
                <a:lnTo>
                  <a:pt x="f33" y="f32"/>
                </a:lnTo>
                <a:lnTo>
                  <a:pt x="f34" y="f35"/>
                </a:lnTo>
                <a:lnTo>
                  <a:pt x="f36" y="f37"/>
                </a:lnTo>
                <a:lnTo>
                  <a:pt x="f38" y="f39"/>
                </a:lnTo>
                <a:lnTo>
                  <a:pt x="f14" y="f40"/>
                </a:lnTo>
                <a:lnTo>
                  <a:pt x="f14" y="f41"/>
                </a:lnTo>
                <a:lnTo>
                  <a:pt x="f38" y="f42"/>
                </a:lnTo>
                <a:lnTo>
                  <a:pt x="f36" y="f43"/>
                </a:lnTo>
                <a:lnTo>
                  <a:pt x="f34" y="f44"/>
                </a:lnTo>
                <a:lnTo>
                  <a:pt x="f33" y="f45"/>
                </a:lnTo>
                <a:lnTo>
                  <a:pt x="f31" y="f45"/>
                </a:lnTo>
                <a:lnTo>
                  <a:pt x="f31" y="f32"/>
                </a:lnTo>
                <a:close/>
              </a:path>
            </a:pathLst>
          </a:custGeom>
          <a:solidFill>
            <a:srgbClr val="9568C9">
              <a:alpha val="89799"/>
            </a:srgbClr>
          </a:solidFill>
          <a:ln>
            <a:noFill/>
            <a:prstDash val="solid"/>
          </a:ln>
        </p:spPr>
        <p:txBody>
          <a:bodyPr vert="horz" wrap="square" lIns="0" tIns="0" rIns="0" bIns="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4" name="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B4D046B-D46D-4496-8E51-76AB300D952E}" type="datetime1">
              <a:rPr lang="en-US"/>
              <a:pPr lvl="0"/>
              <a:t>12/4/2023</a:t>
            </a:fld>
            <a:endParaRPr lang="en-US"/>
          </a:p>
        </p:txBody>
      </p:sp>
      <p:sp>
        <p:nvSpPr>
          <p:cNvPr id="5" name="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67521AD-F75A-4232-851B-C115B0C6996A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 txBox="1">
            <a:spLocks noGrp="1"/>
          </p:cNvSpPr>
          <p:nvPr>
            <p:ph type="title"/>
          </p:nvPr>
        </p:nvSpPr>
        <p:spPr>
          <a:xfrm>
            <a:off x="3682617" y="275847"/>
            <a:ext cx="2540760" cy="23875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spAutoFit/>
          </a:bodyPr>
          <a:lstStyle/>
          <a:p>
            <a:pPr lvl="0"/>
            <a:endParaRPr lang="ru-RU"/>
          </a:p>
        </p:txBody>
      </p:sp>
      <p:sp>
        <p:nvSpPr>
          <p:cNvPr id="3" name="Holder 3"/>
          <p:cNvSpPr txBox="1">
            <a:spLocks noGrp="1"/>
          </p:cNvSpPr>
          <p:nvPr>
            <p:ph type="body" idx="1"/>
          </p:nvPr>
        </p:nvSpPr>
        <p:spPr>
          <a:xfrm>
            <a:off x="495303" y="1577340"/>
            <a:ext cx="8915400" cy="452628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sp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Holder 4"/>
          <p:cNvSpPr txBox="1">
            <a:spLocks noGrp="1"/>
          </p:cNvSpPr>
          <p:nvPr>
            <p:ph type="ftr" sz="quarter" idx="3"/>
          </p:nvPr>
        </p:nvSpPr>
        <p:spPr>
          <a:xfrm>
            <a:off x="3368036" y="6377940"/>
            <a:ext cx="3169923" cy="34290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1" compatLnSpc="1">
            <a:sp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ru-RU"/>
          </a:p>
        </p:txBody>
      </p:sp>
      <p:sp>
        <p:nvSpPr>
          <p:cNvPr id="5" name="Holder 5"/>
          <p:cNvSpPr txBox="1">
            <a:spLocks noGrp="1"/>
          </p:cNvSpPr>
          <p:nvPr>
            <p:ph type="dt" sz="half" idx="2"/>
          </p:nvPr>
        </p:nvSpPr>
        <p:spPr>
          <a:xfrm>
            <a:off x="495303" y="6377940"/>
            <a:ext cx="2278383" cy="34290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sp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C12BFD2-325E-4082-B3BB-1AA8F1A3D674}" type="datetime1">
              <a:rPr lang="en-US"/>
              <a:pPr lvl="0"/>
              <a:t>12/4/2023</a:t>
            </a:fld>
            <a:endParaRPr lang="en-US"/>
          </a:p>
        </p:txBody>
      </p:sp>
      <p:sp>
        <p:nvSpPr>
          <p:cNvPr id="6" name="Holder 6"/>
          <p:cNvSpPr txBox="1">
            <a:spLocks noGrp="1"/>
          </p:cNvSpPr>
          <p:nvPr>
            <p:ph type="sldNum" sz="quarter" idx="4"/>
          </p:nvPr>
        </p:nvSpPr>
        <p:spPr>
          <a:xfrm>
            <a:off x="7132320" y="6377940"/>
            <a:ext cx="2278383" cy="34290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sp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8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12C47E8A-3B3C-4C16-ACF7-2AD6906049CF}" type="slidenum">
              <a:rPr/>
              <a:pPr lvl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ransition/>
  <p:txStyles>
    <p:titleStyle>
      <a:lvl1pPr marL="0" marR="0" lvl="0" indent="0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400" b="0" i="0" u="none" strike="noStrike" kern="0" cap="none" spc="0" baseline="0">
          <a:solidFill>
            <a:srgbClr val="000000"/>
          </a:solidFill>
          <a:uFillTx/>
          <a:latin typeface="Trebuchet MS"/>
          <a:cs typeface="Trebuchet MS"/>
        </a:defRPr>
      </a:lvl1pPr>
    </p:titleStyle>
    <p:bodyStyle>
      <a:lvl1pPr marL="0" marR="0" lvl="0" indent="0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800" b="0" i="0" u="none" strike="noStrike" kern="0" cap="none" spc="0" baseline="0">
          <a:solidFill>
            <a:srgbClr val="000000"/>
          </a:solidFill>
          <a:uFillTx/>
          <a:latin typeface="Calibri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18" Type="http://schemas.openxmlformats.org/officeDocument/2006/relationships/image" Target="../media/image22.png"/><Relationship Id="rId3" Type="http://schemas.openxmlformats.org/officeDocument/2006/relationships/image" Target="../media/image8.png"/><Relationship Id="rId7" Type="http://schemas.openxmlformats.org/officeDocument/2006/relationships/image" Target="../media/image1.png"/><Relationship Id="rId12" Type="http://schemas.openxmlformats.org/officeDocument/2006/relationships/image" Target="../media/image16.png"/><Relationship Id="rId17" Type="http://schemas.openxmlformats.org/officeDocument/2006/relationships/image" Target="../media/image21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5.png"/><Relationship Id="rId5" Type="http://schemas.openxmlformats.org/officeDocument/2006/relationships/image" Target="../media/image10.png"/><Relationship Id="rId15" Type="http://schemas.openxmlformats.org/officeDocument/2006/relationships/image" Target="../media/image19.png"/><Relationship Id="rId10" Type="http://schemas.openxmlformats.org/officeDocument/2006/relationships/image" Target="../media/image14.png"/><Relationship Id="rId4" Type="http://schemas.openxmlformats.org/officeDocument/2006/relationships/image" Target="../media/image9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4.png"/><Relationship Id="rId7" Type="http://schemas.openxmlformats.org/officeDocument/2006/relationships/image" Target="../media/image27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Relationship Id="rId9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9B3E7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ject 36"/>
          <p:cNvSpPr/>
          <p:nvPr/>
        </p:nvSpPr>
        <p:spPr bwMode="auto">
          <a:xfrm>
            <a:off x="1090349" y="5191126"/>
            <a:ext cx="8815652" cy="320675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  <a:ln>
            <a:solidFill>
              <a:srgbClr val="2F528F"/>
            </a:solidFill>
            <a:prstDash val="solid"/>
          </a:ln>
        </p:spPr>
        <p:txBody>
          <a:bodyPr lIns="0" tIns="0" rIns="0" bIns="0"/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>
              <a:solidFill>
                <a:srgbClr val="000000"/>
              </a:solidFill>
              <a:latin typeface="Trebuchet MS" pitchFamily="34"/>
              <a:cs typeface="+mn-cs"/>
            </a:endParaRPr>
          </a:p>
        </p:txBody>
      </p:sp>
      <p:sp>
        <p:nvSpPr>
          <p:cNvPr id="3" name="object 2"/>
          <p:cNvSpPr/>
          <p:nvPr/>
        </p:nvSpPr>
        <p:spPr>
          <a:xfrm>
            <a:off x="32677" y="458789"/>
            <a:ext cx="641482" cy="439737"/>
          </a:xfrm>
          <a:custGeom>
            <a:avLst/>
            <a:gdLst>
              <a:gd name="f0" fmla="val w"/>
              <a:gd name="f1" fmla="val h"/>
              <a:gd name="f2" fmla="val 0"/>
              <a:gd name="f3" fmla="val 435609"/>
              <a:gd name="f4" fmla="val 440690"/>
              <a:gd name="f5" fmla="val 435236"/>
              <a:gd name="f6" fmla="val 72541"/>
              <a:gd name="f7" fmla="val 44304"/>
              <a:gd name="f8" fmla="val 5700"/>
              <a:gd name="f9" fmla="val 21246"/>
              <a:gd name="f10" fmla="val 21247"/>
              <a:gd name="f11" fmla="val 44305"/>
              <a:gd name="f12" fmla="val 72542"/>
              <a:gd name="f13" fmla="val 367612"/>
              <a:gd name="f14" fmla="val 395849"/>
              <a:gd name="f15" fmla="val 418907"/>
              <a:gd name="f16" fmla="val 434453"/>
              <a:gd name="f17" fmla="val 440154"/>
              <a:gd name="f18" fmla="*/ f0 1 435609"/>
              <a:gd name="f19" fmla="*/ f1 1 440690"/>
              <a:gd name="f20" fmla="val f2"/>
              <a:gd name="f21" fmla="val f3"/>
              <a:gd name="f22" fmla="val f4"/>
              <a:gd name="f23" fmla="+- f22 0 f20"/>
              <a:gd name="f24" fmla="+- f21 0 f20"/>
              <a:gd name="f25" fmla="*/ f24 1 435609"/>
              <a:gd name="f26" fmla="*/ f23 1 440690"/>
              <a:gd name="f27" fmla="*/ f20 1 f25"/>
              <a:gd name="f28" fmla="*/ f21 1 f25"/>
              <a:gd name="f29" fmla="*/ f20 1 f26"/>
              <a:gd name="f30" fmla="*/ f22 1 f26"/>
              <a:gd name="f31" fmla="*/ f27 f18 1"/>
              <a:gd name="f32" fmla="*/ f28 f18 1"/>
              <a:gd name="f33" fmla="*/ f30 f19 1"/>
              <a:gd name="f34" fmla="*/ f29 f1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1" t="f34" r="f32" b="f33"/>
            <a:pathLst>
              <a:path w="435609" h="440690">
                <a:moveTo>
                  <a:pt x="f5" y="f2"/>
                </a:moveTo>
                <a:lnTo>
                  <a:pt x="f6" y="f2"/>
                </a:lnTo>
                <a:lnTo>
                  <a:pt x="f7" y="f8"/>
                </a:lnTo>
                <a:lnTo>
                  <a:pt x="f9" y="f10"/>
                </a:lnTo>
                <a:lnTo>
                  <a:pt x="f8" y="f11"/>
                </a:lnTo>
                <a:lnTo>
                  <a:pt x="f2" y="f12"/>
                </a:lnTo>
                <a:lnTo>
                  <a:pt x="f2" y="f13"/>
                </a:lnTo>
                <a:lnTo>
                  <a:pt x="f8" y="f14"/>
                </a:lnTo>
                <a:lnTo>
                  <a:pt x="f9" y="f15"/>
                </a:lnTo>
                <a:lnTo>
                  <a:pt x="f7" y="f16"/>
                </a:lnTo>
                <a:lnTo>
                  <a:pt x="f6" y="f17"/>
                </a:lnTo>
                <a:lnTo>
                  <a:pt x="f5" y="f17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  <a:ln>
            <a:noFill/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 dirty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69636" name="object 3"/>
          <p:cNvSpPr txBox="1">
            <a:spLocks noChangeArrowheads="1"/>
          </p:cNvSpPr>
          <p:nvPr/>
        </p:nvSpPr>
        <p:spPr bwMode="auto">
          <a:xfrm>
            <a:off x="1721" y="550864"/>
            <a:ext cx="703394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3972" rIns="0" bIns="0" anchorCtr="1">
            <a:spAutoFit/>
          </a:bodyPr>
          <a:lstStyle>
            <a:lvl1pPr marL="111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8000"/>
              </a:lnSpc>
              <a:spcBef>
                <a:spcPts val="113"/>
              </a:spcBef>
            </a:pPr>
            <a:r>
              <a:rPr lang="ru-RU" altLang="ru-RU" sz="700" b="1">
                <a:solidFill>
                  <a:srgbClr val="0033A0"/>
                </a:solidFill>
                <a:latin typeface="Trebuchet MS" pitchFamily="34" charset="0"/>
              </a:rPr>
              <a:t>Цель </a:t>
            </a:r>
          </a:p>
          <a:p>
            <a:pPr algn="ctr" eaLnBrk="1" hangingPunct="1">
              <a:lnSpc>
                <a:spcPct val="98000"/>
              </a:lnSpc>
              <a:spcBef>
                <a:spcPts val="113"/>
              </a:spcBef>
            </a:pPr>
            <a:r>
              <a:rPr lang="ru-RU" altLang="ru-RU" sz="700" b="1">
                <a:solidFill>
                  <a:srgbClr val="0033A0"/>
                </a:solidFill>
                <a:latin typeface="Trebuchet MS" pitchFamily="34" charset="0"/>
              </a:rPr>
              <a:t>гражданина</a:t>
            </a:r>
            <a:endParaRPr lang="ru-RU" altLang="ru-RU" sz="700">
              <a:solidFill>
                <a:srgbClr val="0033A0"/>
              </a:solidFill>
              <a:latin typeface="Trebuchet MS" pitchFamily="34" charset="0"/>
            </a:endParaRPr>
          </a:p>
        </p:txBody>
      </p:sp>
      <p:sp>
        <p:nvSpPr>
          <p:cNvPr id="5" name="object 4"/>
          <p:cNvSpPr/>
          <p:nvPr/>
        </p:nvSpPr>
        <p:spPr>
          <a:xfrm>
            <a:off x="53314" y="1852614"/>
            <a:ext cx="639763" cy="687387"/>
          </a:xfrm>
          <a:custGeom>
            <a:avLst/>
            <a:gdLst>
              <a:gd name="f0" fmla="val w"/>
              <a:gd name="f1" fmla="val h"/>
              <a:gd name="f2" fmla="val 0"/>
              <a:gd name="f3" fmla="val 435609"/>
              <a:gd name="f4" fmla="val 436880"/>
              <a:gd name="f5" fmla="val 435237"/>
              <a:gd name="f6" fmla="val 72541"/>
              <a:gd name="f7" fmla="val 44304"/>
              <a:gd name="f8" fmla="val 5700"/>
              <a:gd name="f9" fmla="val 21246"/>
              <a:gd name="f10" fmla="val 363904"/>
              <a:gd name="f11" fmla="val 392140"/>
              <a:gd name="f12" fmla="val 415198"/>
              <a:gd name="f13" fmla="val 430745"/>
              <a:gd name="f14" fmla="val 436445"/>
              <a:gd name="f15" fmla="*/ f0 1 435609"/>
              <a:gd name="f16" fmla="*/ f1 1 436880"/>
              <a:gd name="f17" fmla="val f2"/>
              <a:gd name="f18" fmla="val f3"/>
              <a:gd name="f19" fmla="val f4"/>
              <a:gd name="f20" fmla="+- f19 0 f17"/>
              <a:gd name="f21" fmla="+- f18 0 f17"/>
              <a:gd name="f22" fmla="*/ f21 1 435609"/>
              <a:gd name="f23" fmla="*/ f20 1 436880"/>
              <a:gd name="f24" fmla="*/ f17 1 f22"/>
              <a:gd name="f25" fmla="*/ f18 1 f22"/>
              <a:gd name="f26" fmla="*/ f17 1 f23"/>
              <a:gd name="f27" fmla="*/ f19 1 f23"/>
              <a:gd name="f28" fmla="*/ f24 f15 1"/>
              <a:gd name="f29" fmla="*/ f25 f15 1"/>
              <a:gd name="f30" fmla="*/ f27 f16 1"/>
              <a:gd name="f31" fmla="*/ f26 f1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8" t="f31" r="f29" b="f30"/>
            <a:pathLst>
              <a:path w="435609" h="436880">
                <a:moveTo>
                  <a:pt x="f5" y="f2"/>
                </a:moveTo>
                <a:lnTo>
                  <a:pt x="f6" y="f2"/>
                </a:lnTo>
                <a:lnTo>
                  <a:pt x="f7" y="f8"/>
                </a:lnTo>
                <a:lnTo>
                  <a:pt x="f9" y="f9"/>
                </a:lnTo>
                <a:lnTo>
                  <a:pt x="f8" y="f7"/>
                </a:lnTo>
                <a:lnTo>
                  <a:pt x="f2" y="f6"/>
                </a:lnTo>
                <a:lnTo>
                  <a:pt x="f2" y="f10"/>
                </a:lnTo>
                <a:lnTo>
                  <a:pt x="f8" y="f11"/>
                </a:lnTo>
                <a:lnTo>
                  <a:pt x="f9" y="f12"/>
                </a:lnTo>
                <a:lnTo>
                  <a:pt x="f7" y="f13"/>
                </a:lnTo>
                <a:lnTo>
                  <a:pt x="f6" y="f14"/>
                </a:lnTo>
                <a:lnTo>
                  <a:pt x="f5" y="f14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  <a:ln>
            <a:noFill/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69638" name="object 5"/>
          <p:cNvSpPr txBox="1">
            <a:spLocks noChangeArrowheads="1"/>
          </p:cNvSpPr>
          <p:nvPr/>
        </p:nvSpPr>
        <p:spPr bwMode="auto">
          <a:xfrm>
            <a:off x="56754" y="2074863"/>
            <a:ext cx="564092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2701" rIns="0" bIns="0">
            <a:spAutoFit/>
          </a:bodyPr>
          <a:lstStyle>
            <a:lvl1pPr marL="22225" indent="-952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100"/>
              </a:spcBef>
            </a:pPr>
            <a:r>
              <a:rPr lang="ru-RU" altLang="ru-RU" sz="700" b="1">
                <a:solidFill>
                  <a:srgbClr val="0033A0"/>
                </a:solidFill>
                <a:latin typeface="Trebuchet MS" pitchFamily="34" charset="0"/>
              </a:rPr>
              <a:t>Цель  </a:t>
            </a:r>
          </a:p>
          <a:p>
            <a:pPr algn="ctr" eaLnBrk="1" hangingPunct="1">
              <a:spcBef>
                <a:spcPts val="100"/>
              </a:spcBef>
            </a:pPr>
            <a:r>
              <a:rPr lang="ru-RU" altLang="ru-RU" sz="700" b="1">
                <a:solidFill>
                  <a:srgbClr val="0033A0"/>
                </a:solidFill>
                <a:latin typeface="Trebuchet MS" pitchFamily="34" charset="0"/>
              </a:rPr>
              <a:t>НЦЗН</a:t>
            </a:r>
            <a:endParaRPr lang="ru-RU" altLang="ru-RU" sz="700">
              <a:solidFill>
                <a:srgbClr val="0033A0"/>
              </a:solidFill>
              <a:latin typeface="Trebuchet MS" pitchFamily="34" charset="0"/>
            </a:endParaRPr>
          </a:p>
        </p:txBody>
      </p:sp>
      <p:sp>
        <p:nvSpPr>
          <p:cNvPr id="7" name="object 6"/>
          <p:cNvSpPr/>
          <p:nvPr/>
        </p:nvSpPr>
        <p:spPr>
          <a:xfrm>
            <a:off x="39556" y="949325"/>
            <a:ext cx="605367" cy="857250"/>
          </a:xfrm>
          <a:custGeom>
            <a:avLst/>
            <a:gdLst>
              <a:gd name="f0" fmla="val w"/>
              <a:gd name="f1" fmla="val h"/>
              <a:gd name="f2" fmla="val 0"/>
              <a:gd name="f3" fmla="val 426084"/>
              <a:gd name="f4" fmla="val 882650"/>
              <a:gd name="f5" fmla="val 425673"/>
              <a:gd name="f6" fmla="val 70946"/>
              <a:gd name="f7" fmla="val 43331"/>
              <a:gd name="f8" fmla="val 5575"/>
              <a:gd name="f9" fmla="val 20779"/>
              <a:gd name="f10" fmla="val 43330"/>
              <a:gd name="f11" fmla="val 811447"/>
              <a:gd name="f12" fmla="val 839062"/>
              <a:gd name="f13" fmla="val 861613"/>
              <a:gd name="f14" fmla="val 876818"/>
              <a:gd name="f15" fmla="val 882393"/>
              <a:gd name="f16" fmla="*/ f0 1 426084"/>
              <a:gd name="f17" fmla="*/ f1 1 882650"/>
              <a:gd name="f18" fmla="val f2"/>
              <a:gd name="f19" fmla="val f3"/>
              <a:gd name="f20" fmla="val f4"/>
              <a:gd name="f21" fmla="+- f20 0 f18"/>
              <a:gd name="f22" fmla="+- f19 0 f18"/>
              <a:gd name="f23" fmla="*/ f22 1 426084"/>
              <a:gd name="f24" fmla="*/ f21 1 882650"/>
              <a:gd name="f25" fmla="*/ f18 1 f23"/>
              <a:gd name="f26" fmla="*/ f19 1 f23"/>
              <a:gd name="f27" fmla="*/ f18 1 f24"/>
              <a:gd name="f28" fmla="*/ f20 1 f24"/>
              <a:gd name="f29" fmla="*/ f25 f16 1"/>
              <a:gd name="f30" fmla="*/ f26 f16 1"/>
              <a:gd name="f31" fmla="*/ f28 f17 1"/>
              <a:gd name="f32" fmla="*/ f27 f1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9" t="f32" r="f30" b="f31"/>
            <a:pathLst>
              <a:path w="426084" h="882650">
                <a:moveTo>
                  <a:pt x="f5" y="f2"/>
                </a:moveTo>
                <a:lnTo>
                  <a:pt x="f6" y="f2"/>
                </a:lnTo>
                <a:lnTo>
                  <a:pt x="f7" y="f8"/>
                </a:lnTo>
                <a:lnTo>
                  <a:pt x="f9" y="f9"/>
                </a:lnTo>
                <a:lnTo>
                  <a:pt x="f8" y="f10"/>
                </a:lnTo>
                <a:lnTo>
                  <a:pt x="f2" y="f6"/>
                </a:lnTo>
                <a:lnTo>
                  <a:pt x="f2" y="f11"/>
                </a:lnTo>
                <a:lnTo>
                  <a:pt x="f8" y="f12"/>
                </a:lnTo>
                <a:lnTo>
                  <a:pt x="f9" y="f13"/>
                </a:lnTo>
                <a:lnTo>
                  <a:pt x="f7" y="f14"/>
                </a:lnTo>
                <a:lnTo>
                  <a:pt x="f6" y="f15"/>
                </a:lnTo>
                <a:lnTo>
                  <a:pt x="f5" y="f15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  <a:ln>
            <a:noFill/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69640" name="object 7"/>
          <p:cNvSpPr txBox="1">
            <a:spLocks noChangeArrowheads="1"/>
          </p:cNvSpPr>
          <p:nvPr/>
        </p:nvSpPr>
        <p:spPr bwMode="auto">
          <a:xfrm>
            <a:off x="39556" y="1214439"/>
            <a:ext cx="605367" cy="22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3972" rIns="0" bIns="0" anchorCtr="1">
            <a:spAutoFit/>
          </a:bodyPr>
          <a:lstStyle>
            <a:lvl1pPr marL="127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8000"/>
              </a:lnSpc>
              <a:spcBef>
                <a:spcPts val="113"/>
              </a:spcBef>
            </a:pPr>
            <a:r>
              <a:rPr lang="ru-RU" altLang="ru-RU" sz="700" b="1">
                <a:solidFill>
                  <a:srgbClr val="0033A0"/>
                </a:solidFill>
                <a:latin typeface="Trebuchet MS" pitchFamily="34" charset="0"/>
              </a:rPr>
              <a:t>Мысли  гражданина</a:t>
            </a:r>
            <a:endParaRPr lang="ru-RU" altLang="ru-RU" sz="700">
              <a:solidFill>
                <a:srgbClr val="0033A0"/>
              </a:solidFill>
              <a:latin typeface="Trebuchet MS" pitchFamily="34" charset="0"/>
            </a:endParaRPr>
          </a:p>
        </p:txBody>
      </p:sp>
      <p:sp>
        <p:nvSpPr>
          <p:cNvPr id="9" name="object 8"/>
          <p:cNvSpPr/>
          <p:nvPr/>
        </p:nvSpPr>
        <p:spPr>
          <a:xfrm>
            <a:off x="70512" y="3694114"/>
            <a:ext cx="612246" cy="687387"/>
          </a:xfrm>
          <a:custGeom>
            <a:avLst/>
            <a:gdLst>
              <a:gd name="f0" fmla="val w"/>
              <a:gd name="f1" fmla="val h"/>
              <a:gd name="f2" fmla="val 0"/>
              <a:gd name="f3" fmla="val 447040"/>
              <a:gd name="f4" fmla="val 535304"/>
              <a:gd name="f5" fmla="val 446735"/>
              <a:gd name="f6" fmla="val 74457"/>
              <a:gd name="f7" fmla="val 45475"/>
              <a:gd name="f8" fmla="val 5851"/>
              <a:gd name="f9" fmla="val 21808"/>
              <a:gd name="f10" fmla="val 45476"/>
              <a:gd name="f11" fmla="val 74458"/>
              <a:gd name="f12" fmla="val 460656"/>
              <a:gd name="f13" fmla="val 489638"/>
              <a:gd name="f14" fmla="val 513306"/>
              <a:gd name="f15" fmla="val 529263"/>
              <a:gd name="f16" fmla="val 535114"/>
              <a:gd name="f17" fmla="*/ f0 1 447040"/>
              <a:gd name="f18" fmla="*/ f1 1 535304"/>
              <a:gd name="f19" fmla="val f2"/>
              <a:gd name="f20" fmla="val f3"/>
              <a:gd name="f21" fmla="val f4"/>
              <a:gd name="f22" fmla="+- f21 0 f19"/>
              <a:gd name="f23" fmla="+- f20 0 f19"/>
              <a:gd name="f24" fmla="*/ f23 1 447040"/>
              <a:gd name="f25" fmla="*/ f22 1 535304"/>
              <a:gd name="f26" fmla="*/ f19 1 f24"/>
              <a:gd name="f27" fmla="*/ f20 1 f24"/>
              <a:gd name="f28" fmla="*/ f19 1 f25"/>
              <a:gd name="f29" fmla="*/ f21 1 f25"/>
              <a:gd name="f30" fmla="*/ f26 f17 1"/>
              <a:gd name="f31" fmla="*/ f27 f17 1"/>
              <a:gd name="f32" fmla="*/ f29 f18 1"/>
              <a:gd name="f33" fmla="*/ f28 f1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0" t="f33" r="f31" b="f32"/>
            <a:pathLst>
              <a:path w="447040" h="535304">
                <a:moveTo>
                  <a:pt x="f5" y="f2"/>
                </a:moveTo>
                <a:lnTo>
                  <a:pt x="f6" y="f2"/>
                </a:lnTo>
                <a:lnTo>
                  <a:pt x="f7" y="f8"/>
                </a:lnTo>
                <a:lnTo>
                  <a:pt x="f9" y="f9"/>
                </a:lnTo>
                <a:lnTo>
                  <a:pt x="f8" y="f10"/>
                </a:lnTo>
                <a:lnTo>
                  <a:pt x="f2" y="f11"/>
                </a:lnTo>
                <a:lnTo>
                  <a:pt x="f2" y="f12"/>
                </a:lnTo>
                <a:lnTo>
                  <a:pt x="f8" y="f13"/>
                </a:lnTo>
                <a:lnTo>
                  <a:pt x="f9" y="f14"/>
                </a:lnTo>
                <a:lnTo>
                  <a:pt x="f7" y="f15"/>
                </a:lnTo>
                <a:lnTo>
                  <a:pt x="f6" y="f16"/>
                </a:lnTo>
                <a:lnTo>
                  <a:pt x="f5" y="f16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  <a:ln>
            <a:noFill/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69642" name="object 9"/>
          <p:cNvSpPr txBox="1">
            <a:spLocks noChangeArrowheads="1"/>
          </p:cNvSpPr>
          <p:nvPr/>
        </p:nvSpPr>
        <p:spPr bwMode="auto">
          <a:xfrm>
            <a:off x="53315" y="3814763"/>
            <a:ext cx="607086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2701" rIns="0" bIns="0" anchorCtr="1">
            <a:spAutoFit/>
          </a:bodyPr>
          <a:lstStyle>
            <a:lvl1pPr marL="127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100"/>
              </a:spcBef>
            </a:pPr>
            <a:r>
              <a:rPr lang="ru-RU" altLang="ru-RU" sz="700" b="1">
                <a:solidFill>
                  <a:srgbClr val="0033A0"/>
                </a:solidFill>
                <a:latin typeface="Trebuchet MS" pitchFamily="34" charset="0"/>
                <a:cs typeface="Times New Roman" pitchFamily="18" charset="0"/>
              </a:rPr>
              <a:t>Метрики  измерения  клиентского опыта</a:t>
            </a:r>
          </a:p>
        </p:txBody>
      </p:sp>
      <p:sp>
        <p:nvSpPr>
          <p:cNvPr id="11" name="object 10"/>
          <p:cNvSpPr/>
          <p:nvPr/>
        </p:nvSpPr>
        <p:spPr>
          <a:xfrm>
            <a:off x="39556" y="2570164"/>
            <a:ext cx="605367" cy="1074737"/>
          </a:xfrm>
          <a:custGeom>
            <a:avLst/>
            <a:gdLst>
              <a:gd name="f0" fmla="val w"/>
              <a:gd name="f1" fmla="val h"/>
              <a:gd name="f2" fmla="val 0"/>
              <a:gd name="f3" fmla="val 447040"/>
              <a:gd name="f4" fmla="val 1074420"/>
              <a:gd name="f5" fmla="val 446737"/>
              <a:gd name="f6" fmla="val 74457"/>
              <a:gd name="f7" fmla="val 45475"/>
              <a:gd name="f8" fmla="val 5851"/>
              <a:gd name="f9" fmla="val 21808"/>
              <a:gd name="f10" fmla="val 999928"/>
              <a:gd name="f11" fmla="val 1028910"/>
              <a:gd name="f12" fmla="val 1052577"/>
              <a:gd name="f13" fmla="val 1068534"/>
              <a:gd name="f14" fmla="val 1074385"/>
              <a:gd name="f15" fmla="*/ f0 1 447040"/>
              <a:gd name="f16" fmla="*/ f1 1 1074420"/>
              <a:gd name="f17" fmla="val f2"/>
              <a:gd name="f18" fmla="val f3"/>
              <a:gd name="f19" fmla="val f4"/>
              <a:gd name="f20" fmla="+- f19 0 f17"/>
              <a:gd name="f21" fmla="+- f18 0 f17"/>
              <a:gd name="f22" fmla="*/ f21 1 447040"/>
              <a:gd name="f23" fmla="*/ f20 1 1074420"/>
              <a:gd name="f24" fmla="*/ f17 1 f22"/>
              <a:gd name="f25" fmla="*/ f18 1 f22"/>
              <a:gd name="f26" fmla="*/ f17 1 f23"/>
              <a:gd name="f27" fmla="*/ f19 1 f23"/>
              <a:gd name="f28" fmla="*/ f24 f15 1"/>
              <a:gd name="f29" fmla="*/ f25 f15 1"/>
              <a:gd name="f30" fmla="*/ f27 f16 1"/>
              <a:gd name="f31" fmla="*/ f26 f1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8" t="f31" r="f29" b="f30"/>
            <a:pathLst>
              <a:path w="447040" h="1074420">
                <a:moveTo>
                  <a:pt x="f5" y="f2"/>
                </a:moveTo>
                <a:lnTo>
                  <a:pt x="f6" y="f2"/>
                </a:lnTo>
                <a:lnTo>
                  <a:pt x="f7" y="f8"/>
                </a:lnTo>
                <a:lnTo>
                  <a:pt x="f9" y="f9"/>
                </a:lnTo>
                <a:lnTo>
                  <a:pt x="f8" y="f7"/>
                </a:lnTo>
                <a:lnTo>
                  <a:pt x="f2" y="f6"/>
                </a:lnTo>
                <a:lnTo>
                  <a:pt x="f2" y="f10"/>
                </a:lnTo>
                <a:lnTo>
                  <a:pt x="f8" y="f11"/>
                </a:lnTo>
                <a:lnTo>
                  <a:pt x="f9" y="f12"/>
                </a:lnTo>
                <a:lnTo>
                  <a:pt x="f7" y="f13"/>
                </a:lnTo>
                <a:lnTo>
                  <a:pt x="f6" y="f14"/>
                </a:lnTo>
                <a:lnTo>
                  <a:pt x="f5" y="f14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  <a:ln>
            <a:noFill/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69644" name="object 11"/>
          <p:cNvSpPr txBox="1">
            <a:spLocks noChangeArrowheads="1"/>
          </p:cNvSpPr>
          <p:nvPr/>
        </p:nvSpPr>
        <p:spPr bwMode="auto">
          <a:xfrm>
            <a:off x="55033" y="2989263"/>
            <a:ext cx="60536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2701" rIns="0" bIns="0">
            <a:spAutoFit/>
          </a:bodyPr>
          <a:lstStyle>
            <a:lvl1pPr marL="12700" indent="381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100"/>
              </a:spcBef>
            </a:pPr>
            <a:r>
              <a:rPr lang="ru-RU" altLang="ru-RU" sz="700" b="1">
                <a:solidFill>
                  <a:srgbClr val="0033A0"/>
                </a:solidFill>
                <a:latin typeface="Trebuchet MS" pitchFamily="34" charset="0"/>
              </a:rPr>
              <a:t>Точки  касания</a:t>
            </a:r>
            <a:endParaRPr lang="ru-RU" altLang="ru-RU" sz="700">
              <a:solidFill>
                <a:srgbClr val="0033A0"/>
              </a:solidFill>
              <a:latin typeface="Trebuchet MS" pitchFamily="34" charset="0"/>
            </a:endParaRPr>
          </a:p>
        </p:txBody>
      </p:sp>
      <p:sp>
        <p:nvSpPr>
          <p:cNvPr id="13" name="object 12"/>
          <p:cNvSpPr/>
          <p:nvPr/>
        </p:nvSpPr>
        <p:spPr>
          <a:xfrm>
            <a:off x="72231" y="4468814"/>
            <a:ext cx="605367" cy="661987"/>
          </a:xfrm>
          <a:custGeom>
            <a:avLst/>
            <a:gdLst>
              <a:gd name="f0" fmla="val w"/>
              <a:gd name="f1" fmla="val h"/>
              <a:gd name="f2" fmla="val 0"/>
              <a:gd name="f3" fmla="val 410209"/>
              <a:gd name="f4" fmla="val 586104"/>
              <a:gd name="f5" fmla="val 409751"/>
              <a:gd name="f6" fmla="val 68293"/>
              <a:gd name="f7" fmla="val 41710"/>
              <a:gd name="f8" fmla="val 5366"/>
              <a:gd name="f9" fmla="val 20002"/>
              <a:gd name="f10" fmla="val 41711"/>
              <a:gd name="f11" fmla="val 68294"/>
              <a:gd name="f12" fmla="val 517368"/>
              <a:gd name="f13" fmla="val 543951"/>
              <a:gd name="f14" fmla="val 565660"/>
              <a:gd name="f15" fmla="val 580296"/>
              <a:gd name="f16" fmla="val 585663"/>
              <a:gd name="f17" fmla="*/ f0 1 410209"/>
              <a:gd name="f18" fmla="*/ f1 1 586104"/>
              <a:gd name="f19" fmla="val f2"/>
              <a:gd name="f20" fmla="val f3"/>
              <a:gd name="f21" fmla="val f4"/>
              <a:gd name="f22" fmla="+- f21 0 f19"/>
              <a:gd name="f23" fmla="+- f20 0 f19"/>
              <a:gd name="f24" fmla="*/ f23 1 410209"/>
              <a:gd name="f25" fmla="*/ f22 1 586104"/>
              <a:gd name="f26" fmla="*/ f19 1 f24"/>
              <a:gd name="f27" fmla="*/ f20 1 f24"/>
              <a:gd name="f28" fmla="*/ f19 1 f25"/>
              <a:gd name="f29" fmla="*/ f21 1 f25"/>
              <a:gd name="f30" fmla="*/ f26 f17 1"/>
              <a:gd name="f31" fmla="*/ f27 f17 1"/>
              <a:gd name="f32" fmla="*/ f29 f18 1"/>
              <a:gd name="f33" fmla="*/ f28 f1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0" t="f33" r="f31" b="f32"/>
            <a:pathLst>
              <a:path w="410209" h="586104">
                <a:moveTo>
                  <a:pt x="f5" y="f2"/>
                </a:moveTo>
                <a:lnTo>
                  <a:pt x="f6" y="f2"/>
                </a:lnTo>
                <a:lnTo>
                  <a:pt x="f7" y="f8"/>
                </a:lnTo>
                <a:lnTo>
                  <a:pt x="f9" y="f9"/>
                </a:lnTo>
                <a:lnTo>
                  <a:pt x="f8" y="f10"/>
                </a:lnTo>
                <a:lnTo>
                  <a:pt x="f2" y="f11"/>
                </a:lnTo>
                <a:lnTo>
                  <a:pt x="f2" y="f12"/>
                </a:lnTo>
                <a:lnTo>
                  <a:pt x="f8" y="f13"/>
                </a:lnTo>
                <a:lnTo>
                  <a:pt x="f9" y="f14"/>
                </a:lnTo>
                <a:lnTo>
                  <a:pt x="f7" y="f15"/>
                </a:lnTo>
                <a:lnTo>
                  <a:pt x="f6" y="f16"/>
                </a:lnTo>
                <a:lnTo>
                  <a:pt x="f5" y="f16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  <a:ln>
            <a:noFill/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69646" name="object 13"/>
          <p:cNvSpPr txBox="1">
            <a:spLocks noChangeArrowheads="1"/>
          </p:cNvSpPr>
          <p:nvPr/>
        </p:nvSpPr>
        <p:spPr bwMode="auto">
          <a:xfrm>
            <a:off x="142744" y="4772025"/>
            <a:ext cx="464344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7775" rIns="0" bIns="0">
            <a:spAutoFit/>
          </a:bodyPr>
          <a:lstStyle>
            <a:lvl1pPr marL="87313" indent="-74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ts val="700"/>
              </a:lnSpc>
              <a:spcBef>
                <a:spcPts val="138"/>
              </a:spcBef>
            </a:pPr>
            <a:r>
              <a:rPr lang="ru-RU" altLang="ru-RU" sz="700" b="1">
                <a:solidFill>
                  <a:srgbClr val="0033A0"/>
                </a:solidFill>
                <a:latin typeface="Trebuchet MS" pitchFamily="34" charset="0"/>
              </a:rPr>
              <a:t>Барьеры</a:t>
            </a:r>
            <a:endParaRPr lang="ru-RU" altLang="ru-RU" sz="700">
              <a:solidFill>
                <a:srgbClr val="0033A0"/>
              </a:solidFill>
              <a:latin typeface="Trebuchet MS" pitchFamily="34" charset="0"/>
            </a:endParaRPr>
          </a:p>
        </p:txBody>
      </p:sp>
      <p:sp>
        <p:nvSpPr>
          <p:cNvPr id="15" name="object 14"/>
          <p:cNvSpPr/>
          <p:nvPr/>
        </p:nvSpPr>
        <p:spPr>
          <a:xfrm>
            <a:off x="2856575" y="-12700"/>
            <a:ext cx="4180813" cy="409575"/>
          </a:xfrm>
          <a:custGeom>
            <a:avLst/>
            <a:gdLst>
              <a:gd name="f0" fmla="val w"/>
              <a:gd name="f1" fmla="val h"/>
              <a:gd name="f2" fmla="val 0"/>
              <a:gd name="f3" fmla="val 8801100"/>
              <a:gd name="f4" fmla="val 408305"/>
              <a:gd name="f5" fmla="val 8732569"/>
              <a:gd name="f6" fmla="val 68006"/>
              <a:gd name="f7" fmla="val 41535"/>
              <a:gd name="f8" fmla="val 5344"/>
              <a:gd name="f9" fmla="val 19918"/>
              <a:gd name="f10" fmla="val 68007"/>
              <a:gd name="f11" fmla="val 340046"/>
              <a:gd name="f12" fmla="val 366517"/>
              <a:gd name="f13" fmla="val 388134"/>
              <a:gd name="f14" fmla="val 402709"/>
              <a:gd name="f15" fmla="val 408053"/>
              <a:gd name="f16" fmla="val 8759040"/>
              <a:gd name="f17" fmla="val 8780657"/>
              <a:gd name="f18" fmla="val 8795231"/>
              <a:gd name="f19" fmla="val 8800575"/>
              <a:gd name="f20" fmla="*/ f0 1 8801100"/>
              <a:gd name="f21" fmla="*/ f1 1 408305"/>
              <a:gd name="f22" fmla="val f2"/>
              <a:gd name="f23" fmla="val f3"/>
              <a:gd name="f24" fmla="val f4"/>
              <a:gd name="f25" fmla="+- f24 0 f22"/>
              <a:gd name="f26" fmla="+- f23 0 f22"/>
              <a:gd name="f27" fmla="*/ f26 1 8801100"/>
              <a:gd name="f28" fmla="*/ f25 1 408305"/>
              <a:gd name="f29" fmla="*/ f22 1 f27"/>
              <a:gd name="f30" fmla="*/ f23 1 f27"/>
              <a:gd name="f31" fmla="*/ f22 1 f28"/>
              <a:gd name="f32" fmla="*/ f24 1 f28"/>
              <a:gd name="f33" fmla="*/ f29 f20 1"/>
              <a:gd name="f34" fmla="*/ f30 f20 1"/>
              <a:gd name="f35" fmla="*/ f32 f21 1"/>
              <a:gd name="f36" fmla="*/ f31 f2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3" t="f36" r="f34" b="f35"/>
            <a:pathLst>
              <a:path w="8801100" h="408305">
                <a:moveTo>
                  <a:pt x="f5" y="f2"/>
                </a:moveTo>
                <a:lnTo>
                  <a:pt x="f6" y="f2"/>
                </a:lnTo>
                <a:lnTo>
                  <a:pt x="f7" y="f8"/>
                </a:lnTo>
                <a:lnTo>
                  <a:pt x="f9" y="f9"/>
                </a:lnTo>
                <a:lnTo>
                  <a:pt x="f8" y="f7"/>
                </a:lnTo>
                <a:lnTo>
                  <a:pt x="f2" y="f10"/>
                </a:lnTo>
                <a:lnTo>
                  <a:pt x="f2" y="f11"/>
                </a:lnTo>
                <a:lnTo>
                  <a:pt x="f8" y="f12"/>
                </a:lnTo>
                <a:lnTo>
                  <a:pt x="f9" y="f13"/>
                </a:lnTo>
                <a:lnTo>
                  <a:pt x="f7" y="f14"/>
                </a:lnTo>
                <a:lnTo>
                  <a:pt x="f6" y="f15"/>
                </a:lnTo>
                <a:lnTo>
                  <a:pt x="f5" y="f15"/>
                </a:lnTo>
                <a:lnTo>
                  <a:pt x="f16" y="f14"/>
                </a:lnTo>
                <a:lnTo>
                  <a:pt x="f17" y="f13"/>
                </a:lnTo>
                <a:lnTo>
                  <a:pt x="f18" y="f12"/>
                </a:lnTo>
                <a:lnTo>
                  <a:pt x="f19" y="f11"/>
                </a:lnTo>
                <a:lnTo>
                  <a:pt x="f19" y="f10"/>
                </a:lnTo>
                <a:lnTo>
                  <a:pt x="f18" y="f7"/>
                </a:lnTo>
                <a:lnTo>
                  <a:pt x="f17" y="f9"/>
                </a:lnTo>
                <a:lnTo>
                  <a:pt x="f16" y="f8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  <a:prstDash val="solid"/>
          </a:ln>
        </p:spPr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b="1" kern="0" dirty="0">
                <a:solidFill>
                  <a:srgbClr val="0033A0"/>
                </a:solidFill>
                <a:latin typeface="Times New Roman" pitchFamily="18" charset="0"/>
                <a:cs typeface="Times New Roman" pitchFamily="18" charset="0"/>
              </a:rPr>
              <a:t>Поиск информации</a:t>
            </a:r>
          </a:p>
        </p:txBody>
      </p:sp>
      <p:grpSp>
        <p:nvGrpSpPr>
          <p:cNvPr id="69648" name="object 16"/>
          <p:cNvGrpSpPr>
            <a:grpSpLocks/>
          </p:cNvGrpSpPr>
          <p:nvPr/>
        </p:nvGrpSpPr>
        <p:grpSpPr bwMode="auto">
          <a:xfrm>
            <a:off x="657821" y="444533"/>
            <a:ext cx="352558" cy="6297043"/>
            <a:chOff x="581658" y="704563"/>
            <a:chExt cx="352428" cy="6051545"/>
          </a:xfrm>
          <a:solidFill>
            <a:schemeClr val="bg1">
              <a:alpha val="50000"/>
            </a:schemeClr>
          </a:solidFill>
        </p:grpSpPr>
        <p:sp>
          <p:nvSpPr>
            <p:cNvPr id="18" name="object 17"/>
            <p:cNvSpPr/>
            <p:nvPr/>
          </p:nvSpPr>
          <p:spPr>
            <a:xfrm>
              <a:off x="581658" y="704563"/>
              <a:ext cx="352428" cy="604043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42265"/>
                <a:gd name="f4" fmla="val 5919470"/>
                <a:gd name="f5" fmla="val 284757"/>
                <a:gd name="f6" fmla="val 56950"/>
                <a:gd name="f7" fmla="val 34782"/>
                <a:gd name="f8" fmla="val 4475"/>
                <a:gd name="f9" fmla="val 16680"/>
                <a:gd name="f10" fmla="val 16679"/>
                <a:gd name="f11" fmla="val 34781"/>
                <a:gd name="f12" fmla="val 56949"/>
                <a:gd name="f13" fmla="val 5861970"/>
                <a:gd name="f14" fmla="val 5884137"/>
                <a:gd name="f15" fmla="val 5902239"/>
                <a:gd name="f16" fmla="val 5914444"/>
                <a:gd name="f17" fmla="val 5918919"/>
                <a:gd name="f18" fmla="val 306925"/>
                <a:gd name="f19" fmla="val 325027"/>
                <a:gd name="f20" fmla="val 337232"/>
                <a:gd name="f21" fmla="val 341708"/>
                <a:gd name="f22" fmla="*/ f0 1 342265"/>
                <a:gd name="f23" fmla="*/ f1 1 5919470"/>
                <a:gd name="f24" fmla="val f2"/>
                <a:gd name="f25" fmla="val f3"/>
                <a:gd name="f26" fmla="val f4"/>
                <a:gd name="f27" fmla="+- f26 0 f24"/>
                <a:gd name="f28" fmla="+- f25 0 f24"/>
                <a:gd name="f29" fmla="*/ f28 1 342265"/>
                <a:gd name="f30" fmla="*/ f27 1 5919470"/>
                <a:gd name="f31" fmla="*/ f24 1 f29"/>
                <a:gd name="f32" fmla="*/ f25 1 f29"/>
                <a:gd name="f33" fmla="*/ f24 1 f30"/>
                <a:gd name="f34" fmla="*/ f26 1 f30"/>
                <a:gd name="f35" fmla="*/ f31 f22 1"/>
                <a:gd name="f36" fmla="*/ f32 f22 1"/>
                <a:gd name="f37" fmla="*/ f34 f23 1"/>
                <a:gd name="f38" fmla="*/ f33 f2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5" t="f38" r="f36" b="f37"/>
              <a:pathLst>
                <a:path w="342265" h="5919470">
                  <a:moveTo>
                    <a:pt x="f5" y="f2"/>
                  </a:moveTo>
                  <a:lnTo>
                    <a:pt x="f6" y="f2"/>
                  </a:lnTo>
                  <a:lnTo>
                    <a:pt x="f7" y="f8"/>
                  </a:lnTo>
                  <a:lnTo>
                    <a:pt x="f9" y="f10"/>
                  </a:lnTo>
                  <a:lnTo>
                    <a:pt x="f8" y="f11"/>
                  </a:lnTo>
                  <a:lnTo>
                    <a:pt x="f2" y="f12"/>
                  </a:lnTo>
                  <a:lnTo>
                    <a:pt x="f2" y="f13"/>
                  </a:lnTo>
                  <a:lnTo>
                    <a:pt x="f8" y="f14"/>
                  </a:lnTo>
                  <a:lnTo>
                    <a:pt x="f9" y="f15"/>
                  </a:lnTo>
                  <a:lnTo>
                    <a:pt x="f7" y="f16"/>
                  </a:lnTo>
                  <a:lnTo>
                    <a:pt x="f6" y="f17"/>
                  </a:lnTo>
                  <a:lnTo>
                    <a:pt x="f5" y="f17"/>
                  </a:lnTo>
                  <a:lnTo>
                    <a:pt x="f18" y="f16"/>
                  </a:lnTo>
                  <a:lnTo>
                    <a:pt x="f19" y="f15"/>
                  </a:lnTo>
                  <a:lnTo>
                    <a:pt x="f20" y="f14"/>
                  </a:lnTo>
                  <a:lnTo>
                    <a:pt x="f21" y="f13"/>
                  </a:lnTo>
                  <a:lnTo>
                    <a:pt x="f21" y="f12"/>
                  </a:lnTo>
                  <a:lnTo>
                    <a:pt x="f20" y="f11"/>
                  </a:lnTo>
                  <a:lnTo>
                    <a:pt x="f19" y="f10"/>
                  </a:lnTo>
                  <a:lnTo>
                    <a:pt x="f18" y="f8"/>
                  </a:lnTo>
                  <a:lnTo>
                    <a:pt x="f5" y="f2"/>
                  </a:lnTo>
                  <a:close/>
                </a:path>
              </a:pathLst>
            </a:custGeom>
            <a:grpFill/>
            <a:ln>
              <a:solidFill>
                <a:srgbClr val="0033A0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1200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  <p:sp>
          <p:nvSpPr>
            <p:cNvPr id="19" name="object 18"/>
            <p:cNvSpPr/>
            <p:nvPr/>
          </p:nvSpPr>
          <p:spPr>
            <a:xfrm>
              <a:off x="586816" y="709326"/>
              <a:ext cx="342112" cy="604678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42265"/>
                <a:gd name="f4" fmla="val 5919470"/>
                <a:gd name="f5" fmla="val 56949"/>
                <a:gd name="f6" fmla="val 4475"/>
                <a:gd name="f7" fmla="val 34782"/>
                <a:gd name="f8" fmla="val 16680"/>
                <a:gd name="f9" fmla="val 56950"/>
                <a:gd name="f10" fmla="val 284757"/>
                <a:gd name="f11" fmla="val 306925"/>
                <a:gd name="f12" fmla="val 325027"/>
                <a:gd name="f13" fmla="val 337232"/>
                <a:gd name="f14" fmla="val 341708"/>
                <a:gd name="f15" fmla="val 5861970"/>
                <a:gd name="f16" fmla="val 5884137"/>
                <a:gd name="f17" fmla="val 5902239"/>
                <a:gd name="f18" fmla="val 5914444"/>
                <a:gd name="f19" fmla="val 5918920"/>
                <a:gd name="f20" fmla="*/ f0 1 342265"/>
                <a:gd name="f21" fmla="*/ f1 1 5919470"/>
                <a:gd name="f22" fmla="val f2"/>
                <a:gd name="f23" fmla="val f3"/>
                <a:gd name="f24" fmla="val f4"/>
                <a:gd name="f25" fmla="+- f24 0 f22"/>
                <a:gd name="f26" fmla="+- f23 0 f22"/>
                <a:gd name="f27" fmla="*/ f26 1 342265"/>
                <a:gd name="f28" fmla="*/ f25 1 5919470"/>
                <a:gd name="f29" fmla="*/ f22 1 f27"/>
                <a:gd name="f30" fmla="*/ f23 1 f27"/>
                <a:gd name="f31" fmla="*/ f22 1 f28"/>
                <a:gd name="f32" fmla="*/ f24 1 f28"/>
                <a:gd name="f33" fmla="*/ f29 f20 1"/>
                <a:gd name="f34" fmla="*/ f30 f20 1"/>
                <a:gd name="f35" fmla="*/ f32 f21 1"/>
                <a:gd name="f36" fmla="*/ f31 f2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3" t="f36" r="f34" b="f35"/>
              <a:pathLst>
                <a:path w="342265" h="5919470">
                  <a:moveTo>
                    <a:pt x="f2" y="f5"/>
                  </a:moveTo>
                  <a:lnTo>
                    <a:pt x="f6" y="f7"/>
                  </a:lnTo>
                  <a:lnTo>
                    <a:pt x="f8" y="f8"/>
                  </a:lnTo>
                  <a:lnTo>
                    <a:pt x="f7" y="f6"/>
                  </a:lnTo>
                  <a:lnTo>
                    <a:pt x="f9" y="f2"/>
                  </a:lnTo>
                  <a:lnTo>
                    <a:pt x="f10" y="f2"/>
                  </a:lnTo>
                  <a:lnTo>
                    <a:pt x="f11" y="f6"/>
                  </a:lnTo>
                  <a:lnTo>
                    <a:pt x="f12" y="f8"/>
                  </a:lnTo>
                  <a:lnTo>
                    <a:pt x="f13" y="f7"/>
                  </a:lnTo>
                  <a:lnTo>
                    <a:pt x="f14" y="f5"/>
                  </a:lnTo>
                  <a:lnTo>
                    <a:pt x="f14" y="f15"/>
                  </a:lnTo>
                  <a:lnTo>
                    <a:pt x="f13" y="f16"/>
                  </a:lnTo>
                  <a:lnTo>
                    <a:pt x="f12" y="f17"/>
                  </a:lnTo>
                  <a:lnTo>
                    <a:pt x="f11" y="f18"/>
                  </a:lnTo>
                  <a:lnTo>
                    <a:pt x="f10" y="f19"/>
                  </a:lnTo>
                  <a:lnTo>
                    <a:pt x="f9" y="f19"/>
                  </a:lnTo>
                  <a:lnTo>
                    <a:pt x="f7" y="f18"/>
                  </a:lnTo>
                  <a:lnTo>
                    <a:pt x="f8" y="f17"/>
                  </a:lnTo>
                  <a:lnTo>
                    <a:pt x="f6" y="f16"/>
                  </a:lnTo>
                  <a:lnTo>
                    <a:pt x="f2" y="f15"/>
                  </a:lnTo>
                  <a:lnTo>
                    <a:pt x="f2" y="f5"/>
                  </a:lnTo>
                  <a:close/>
                </a:path>
              </a:pathLst>
            </a:custGeom>
            <a:grpFill/>
            <a:ln w="12701">
              <a:solidFill>
                <a:srgbClr val="0033A0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1200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</p:grpSp>
      <p:sp>
        <p:nvSpPr>
          <p:cNvPr id="69649" name="object 19"/>
          <p:cNvSpPr txBox="1">
            <a:spLocks noChangeArrowheads="1"/>
          </p:cNvSpPr>
          <p:nvPr/>
        </p:nvSpPr>
        <p:spPr bwMode="auto">
          <a:xfrm rot="-5400000">
            <a:off x="-2017844" y="3378602"/>
            <a:ext cx="5683250" cy="377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7616" rIns="0" bIns="0" anchorCtr="1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1200" dirty="0">
                <a:solidFill>
                  <a:srgbClr val="0033A0"/>
                </a:solidFill>
                <a:latin typeface="Times New Roman" pitchFamily="18" charset="0"/>
                <a:cs typeface="Times New Roman" pitchFamily="18" charset="0"/>
              </a:rPr>
              <a:t>Гражданин, возобновляющий трудовую деятельность после длительного перерыва , </a:t>
            </a:r>
          </a:p>
          <a:p>
            <a:pPr algn="ctr" eaLnBrk="1" hangingPunct="1"/>
            <a:r>
              <a:rPr lang="ru-RU" altLang="ru-RU" sz="1200" dirty="0">
                <a:solidFill>
                  <a:srgbClr val="0033A0"/>
                </a:solidFill>
                <a:latin typeface="Times New Roman" pitchFamily="18" charset="0"/>
                <a:cs typeface="Times New Roman" pitchFamily="18" charset="0"/>
              </a:rPr>
              <a:t> решает вопрос поиска подходящей работы</a:t>
            </a:r>
          </a:p>
        </p:txBody>
      </p:sp>
      <p:sp>
        <p:nvSpPr>
          <p:cNvPr id="21" name="object 20"/>
          <p:cNvSpPr/>
          <p:nvPr/>
        </p:nvSpPr>
        <p:spPr>
          <a:xfrm>
            <a:off x="56754" y="5197476"/>
            <a:ext cx="605367" cy="327025"/>
          </a:xfrm>
          <a:custGeom>
            <a:avLst/>
            <a:gdLst>
              <a:gd name="f0" fmla="val w"/>
              <a:gd name="f1" fmla="val h"/>
              <a:gd name="f2" fmla="val 0"/>
              <a:gd name="f3" fmla="val 410209"/>
              <a:gd name="f4" fmla="val 347345"/>
              <a:gd name="f5" fmla="val 409752"/>
              <a:gd name="f6" fmla="val 57878"/>
              <a:gd name="f7" fmla="val 35349"/>
              <a:gd name="f8" fmla="val 4548"/>
              <a:gd name="f9" fmla="val 16952"/>
              <a:gd name="f10" fmla="val 289386"/>
              <a:gd name="f11" fmla="val 311914"/>
              <a:gd name="f12" fmla="val 330312"/>
              <a:gd name="f13" fmla="val 342716"/>
              <a:gd name="f14" fmla="val 347264"/>
              <a:gd name="f15" fmla="*/ f0 1 410209"/>
              <a:gd name="f16" fmla="*/ f1 1 347345"/>
              <a:gd name="f17" fmla="val f2"/>
              <a:gd name="f18" fmla="val f3"/>
              <a:gd name="f19" fmla="val f4"/>
              <a:gd name="f20" fmla="+- f19 0 f17"/>
              <a:gd name="f21" fmla="+- f18 0 f17"/>
              <a:gd name="f22" fmla="*/ f21 1 410209"/>
              <a:gd name="f23" fmla="*/ f20 1 347345"/>
              <a:gd name="f24" fmla="*/ f17 1 f22"/>
              <a:gd name="f25" fmla="*/ f18 1 f22"/>
              <a:gd name="f26" fmla="*/ f17 1 f23"/>
              <a:gd name="f27" fmla="*/ f19 1 f23"/>
              <a:gd name="f28" fmla="*/ f24 f15 1"/>
              <a:gd name="f29" fmla="*/ f25 f15 1"/>
              <a:gd name="f30" fmla="*/ f27 f16 1"/>
              <a:gd name="f31" fmla="*/ f26 f16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8" t="f31" r="f29" b="f30"/>
            <a:pathLst>
              <a:path w="410209" h="347345">
                <a:moveTo>
                  <a:pt x="f5" y="f2"/>
                </a:moveTo>
                <a:lnTo>
                  <a:pt x="f6" y="f2"/>
                </a:lnTo>
                <a:lnTo>
                  <a:pt x="f7" y="f8"/>
                </a:lnTo>
                <a:lnTo>
                  <a:pt x="f9" y="f9"/>
                </a:lnTo>
                <a:lnTo>
                  <a:pt x="f8" y="f7"/>
                </a:lnTo>
                <a:lnTo>
                  <a:pt x="f2" y="f6"/>
                </a:lnTo>
                <a:lnTo>
                  <a:pt x="f2" y="f10"/>
                </a:lnTo>
                <a:lnTo>
                  <a:pt x="f8" y="f11"/>
                </a:lnTo>
                <a:lnTo>
                  <a:pt x="f9" y="f12"/>
                </a:lnTo>
                <a:lnTo>
                  <a:pt x="f7" y="f13"/>
                </a:lnTo>
                <a:lnTo>
                  <a:pt x="f6" y="f14"/>
                </a:lnTo>
                <a:lnTo>
                  <a:pt x="f5" y="f14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  <a:ln>
            <a:noFill/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69651" name="object 21"/>
          <p:cNvSpPr txBox="1">
            <a:spLocks noChangeArrowheads="1"/>
          </p:cNvSpPr>
          <p:nvPr/>
        </p:nvSpPr>
        <p:spPr bwMode="auto">
          <a:xfrm>
            <a:off x="-22358" y="5202239"/>
            <a:ext cx="691357" cy="31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9528" rIns="0" bIns="0" anchorCtr="1">
            <a:spAutoFit/>
          </a:bodyPr>
          <a:lstStyle>
            <a:lvl1pPr marL="111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105000"/>
              </a:lnSpc>
              <a:spcBef>
                <a:spcPts val="75"/>
              </a:spcBef>
            </a:pPr>
            <a:r>
              <a:rPr lang="ru-RU" altLang="ru-RU" sz="600" b="1">
                <a:solidFill>
                  <a:srgbClr val="0033A0"/>
                </a:solidFill>
                <a:latin typeface="Trebuchet MS" pitchFamily="34" charset="0"/>
              </a:rPr>
              <a:t>Ответственные лица </a:t>
            </a:r>
          </a:p>
          <a:p>
            <a:pPr algn="ctr" eaLnBrk="1" hangingPunct="1">
              <a:lnSpc>
                <a:spcPct val="105000"/>
              </a:lnSpc>
              <a:spcBef>
                <a:spcPts val="75"/>
              </a:spcBef>
            </a:pPr>
            <a:r>
              <a:rPr lang="ru-RU" altLang="ru-RU" sz="600" b="1">
                <a:solidFill>
                  <a:srgbClr val="0033A0"/>
                </a:solidFill>
                <a:latin typeface="Trebuchet MS" pitchFamily="34" charset="0"/>
              </a:rPr>
              <a:t>со стороны ЦЗН</a:t>
            </a:r>
            <a:endParaRPr lang="ru-RU" altLang="ru-RU" sz="600">
              <a:solidFill>
                <a:srgbClr val="0033A0"/>
              </a:solidFill>
              <a:latin typeface="Trebuchet MS" pitchFamily="34" charset="0"/>
            </a:endParaRPr>
          </a:p>
        </p:txBody>
      </p:sp>
      <p:sp>
        <p:nvSpPr>
          <p:cNvPr id="23" name="object 22"/>
          <p:cNvSpPr/>
          <p:nvPr/>
        </p:nvSpPr>
        <p:spPr>
          <a:xfrm>
            <a:off x="65352" y="5554663"/>
            <a:ext cx="598488" cy="1173162"/>
          </a:xfrm>
          <a:custGeom>
            <a:avLst/>
            <a:gdLst>
              <a:gd name="f0" fmla="val w"/>
              <a:gd name="f1" fmla="val h"/>
              <a:gd name="f2" fmla="val 0"/>
              <a:gd name="f3" fmla="val 407034"/>
              <a:gd name="f4" fmla="val 1066165"/>
              <a:gd name="f5" fmla="val 406631"/>
              <a:gd name="f6" fmla="val 67773"/>
              <a:gd name="f7" fmla="val 41392"/>
              <a:gd name="f8" fmla="val 5325"/>
              <a:gd name="f9" fmla="val 19850"/>
              <a:gd name="f10" fmla="val 67772"/>
              <a:gd name="f11" fmla="val 997984"/>
              <a:gd name="f12" fmla="val 1024365"/>
              <a:gd name="f13" fmla="val 1045907"/>
              <a:gd name="f14" fmla="val 1060431"/>
              <a:gd name="f15" fmla="val 1065757"/>
              <a:gd name="f16" fmla="*/ f0 1 407034"/>
              <a:gd name="f17" fmla="*/ f1 1 1066165"/>
              <a:gd name="f18" fmla="val f2"/>
              <a:gd name="f19" fmla="val f3"/>
              <a:gd name="f20" fmla="val f4"/>
              <a:gd name="f21" fmla="+- f20 0 f18"/>
              <a:gd name="f22" fmla="+- f19 0 f18"/>
              <a:gd name="f23" fmla="*/ f22 1 407034"/>
              <a:gd name="f24" fmla="*/ f21 1 1066165"/>
              <a:gd name="f25" fmla="*/ f18 1 f23"/>
              <a:gd name="f26" fmla="*/ f19 1 f23"/>
              <a:gd name="f27" fmla="*/ f18 1 f24"/>
              <a:gd name="f28" fmla="*/ f20 1 f24"/>
              <a:gd name="f29" fmla="*/ f25 f16 1"/>
              <a:gd name="f30" fmla="*/ f26 f16 1"/>
              <a:gd name="f31" fmla="*/ f28 f17 1"/>
              <a:gd name="f32" fmla="*/ f27 f1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9" t="f32" r="f30" b="f31"/>
            <a:pathLst>
              <a:path w="407034" h="1066165">
                <a:moveTo>
                  <a:pt x="f5" y="f2"/>
                </a:moveTo>
                <a:lnTo>
                  <a:pt x="f6" y="f2"/>
                </a:lnTo>
                <a:lnTo>
                  <a:pt x="f7" y="f8"/>
                </a:lnTo>
                <a:lnTo>
                  <a:pt x="f9" y="f9"/>
                </a:lnTo>
                <a:lnTo>
                  <a:pt x="f8" y="f7"/>
                </a:lnTo>
                <a:lnTo>
                  <a:pt x="f2" y="f10"/>
                </a:lnTo>
                <a:lnTo>
                  <a:pt x="f2" y="f11"/>
                </a:lnTo>
                <a:lnTo>
                  <a:pt x="f8" y="f12"/>
                </a:lnTo>
                <a:lnTo>
                  <a:pt x="f9" y="f13"/>
                </a:lnTo>
                <a:lnTo>
                  <a:pt x="f7" y="f14"/>
                </a:lnTo>
                <a:lnTo>
                  <a:pt x="f6" y="f15"/>
                </a:lnTo>
                <a:lnTo>
                  <a:pt x="f5" y="f15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  <a:ln>
            <a:noFill/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69653" name="object 23"/>
          <p:cNvSpPr txBox="1">
            <a:spLocks noChangeArrowheads="1"/>
          </p:cNvSpPr>
          <p:nvPr/>
        </p:nvSpPr>
        <p:spPr bwMode="auto">
          <a:xfrm>
            <a:off x="27517" y="5884863"/>
            <a:ext cx="674158" cy="512762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 anchorCtr="1">
            <a:spAutoFit/>
          </a:bodyPr>
          <a:lstStyle>
            <a:lvl1pPr marL="127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100"/>
              </a:spcBef>
              <a:defRPr/>
            </a:pPr>
            <a:r>
              <a:rPr lang="ru-RU" sz="650" b="1" dirty="0">
                <a:solidFill>
                  <a:srgbClr val="0033A0"/>
                </a:solidFill>
                <a:latin typeface="Trebuchet MS" pitchFamily="34" charset="0"/>
                <a:cs typeface="Tahoma" pitchFamily="34" charset="0"/>
              </a:rPr>
              <a:t>Инструменты  повышения  качества  клиентского  опыта</a:t>
            </a:r>
            <a:endParaRPr lang="ru-RU" sz="650" dirty="0">
              <a:solidFill>
                <a:srgbClr val="0033A0"/>
              </a:solidFill>
              <a:latin typeface="Trebuchet MS" pitchFamily="34" charset="0"/>
              <a:cs typeface="Tahoma" pitchFamily="34" charset="0"/>
            </a:endParaRPr>
          </a:p>
        </p:txBody>
      </p:sp>
      <p:sp>
        <p:nvSpPr>
          <p:cNvPr id="26" name="object 36"/>
          <p:cNvSpPr/>
          <p:nvPr/>
        </p:nvSpPr>
        <p:spPr bwMode="auto">
          <a:xfrm>
            <a:off x="1090348" y="3690938"/>
            <a:ext cx="1742150" cy="690562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  <a:ln>
            <a:solidFill>
              <a:srgbClr val="0033A0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44" name="object 36"/>
          <p:cNvSpPr/>
          <p:nvPr/>
        </p:nvSpPr>
        <p:spPr bwMode="auto">
          <a:xfrm>
            <a:off x="1052513" y="933451"/>
            <a:ext cx="1702594" cy="854075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  <a:ln>
            <a:solidFill>
              <a:srgbClr val="0033A0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52" name="object 36"/>
          <p:cNvSpPr/>
          <p:nvPr/>
        </p:nvSpPr>
        <p:spPr bwMode="auto">
          <a:xfrm>
            <a:off x="1100667" y="4440238"/>
            <a:ext cx="1745589" cy="703262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  <a:ln>
            <a:solidFill>
              <a:srgbClr val="0033A0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grpSp>
        <p:nvGrpSpPr>
          <p:cNvPr id="69657" name="object 35"/>
          <p:cNvGrpSpPr>
            <a:grpSpLocks/>
          </p:cNvGrpSpPr>
          <p:nvPr/>
        </p:nvGrpSpPr>
        <p:grpSpPr bwMode="auto">
          <a:xfrm>
            <a:off x="1074871" y="5549900"/>
            <a:ext cx="1750748" cy="1176338"/>
            <a:chOff x="1016511" y="5557787"/>
            <a:chExt cx="1751423" cy="1175708"/>
          </a:xfrm>
        </p:grpSpPr>
        <p:sp>
          <p:nvSpPr>
            <p:cNvPr id="58" name="object 36"/>
            <p:cNvSpPr/>
            <p:nvPr/>
          </p:nvSpPr>
          <p:spPr>
            <a:xfrm>
              <a:off x="1016511" y="5557787"/>
              <a:ext cx="1751423" cy="117570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DEEBF7"/>
            </a:solidFill>
            <a:ln w="9525">
              <a:solidFill>
                <a:schemeClr val="tx1"/>
              </a:solidFill>
              <a:prstDash val="solid"/>
            </a:ln>
          </p:spPr>
          <p:txBody>
            <a:bodyPr lIns="0" tIns="0" rIns="0" bIns="0"/>
            <a:lstStyle/>
            <a:p>
              <a:pPr algn="just"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600" kern="0">
                <a:solidFill>
                  <a:srgbClr val="000000"/>
                </a:solidFill>
                <a:latin typeface="Trebuchet MS" pitchFamily="34"/>
                <a:cs typeface="+mn-cs"/>
              </a:endParaRPr>
            </a:p>
          </p:txBody>
        </p:sp>
        <p:sp>
          <p:nvSpPr>
            <p:cNvPr id="59" name="object 37"/>
            <p:cNvSpPr/>
            <p:nvPr/>
          </p:nvSpPr>
          <p:spPr>
            <a:xfrm>
              <a:off x="1016511" y="5557787"/>
              <a:ext cx="1751423" cy="117570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noFill/>
            <a:ln w="9525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algn="just"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600" kern="0">
                <a:solidFill>
                  <a:srgbClr val="000000"/>
                </a:solidFill>
                <a:latin typeface="Trebuchet MS" pitchFamily="34"/>
                <a:cs typeface="+mn-cs"/>
              </a:endParaRPr>
            </a:p>
          </p:txBody>
        </p:sp>
      </p:grpSp>
      <p:sp>
        <p:nvSpPr>
          <p:cNvPr id="65" name="object 36"/>
          <p:cNvSpPr/>
          <p:nvPr/>
        </p:nvSpPr>
        <p:spPr bwMode="auto">
          <a:xfrm>
            <a:off x="2825618" y="933451"/>
            <a:ext cx="1706033" cy="860425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  <a:ln>
            <a:solidFill>
              <a:srgbClr val="0033A0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grpSp>
        <p:nvGrpSpPr>
          <p:cNvPr id="69670" name="object 35"/>
          <p:cNvGrpSpPr>
            <a:grpSpLocks/>
          </p:cNvGrpSpPr>
          <p:nvPr/>
        </p:nvGrpSpPr>
        <p:grpSpPr bwMode="auto">
          <a:xfrm>
            <a:off x="4610552" y="932914"/>
            <a:ext cx="1695715" cy="860425"/>
            <a:chOff x="4612343" y="1248146"/>
            <a:chExt cx="1695709" cy="859828"/>
          </a:xfrm>
          <a:solidFill>
            <a:schemeClr val="bg1">
              <a:alpha val="50000"/>
            </a:schemeClr>
          </a:solidFill>
        </p:grpSpPr>
        <p:sp>
          <p:nvSpPr>
            <p:cNvPr id="68" name="object 36"/>
            <p:cNvSpPr/>
            <p:nvPr/>
          </p:nvSpPr>
          <p:spPr>
            <a:xfrm>
              <a:off x="4612343" y="1248146"/>
              <a:ext cx="1695709" cy="85982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grpFill/>
            <a:ln w="9525">
              <a:solidFill>
                <a:srgbClr val="0033A0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  <p:sp>
          <p:nvSpPr>
            <p:cNvPr id="69" name="object 37"/>
            <p:cNvSpPr/>
            <p:nvPr/>
          </p:nvSpPr>
          <p:spPr>
            <a:xfrm>
              <a:off x="4612343" y="1248146"/>
              <a:ext cx="1695709" cy="85982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grpFill/>
            <a:ln w="9525">
              <a:solidFill>
                <a:srgbClr val="0033A0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</p:grpSp>
      <p:grpSp>
        <p:nvGrpSpPr>
          <p:cNvPr id="69671" name="object 35"/>
          <p:cNvGrpSpPr>
            <a:grpSpLocks/>
          </p:cNvGrpSpPr>
          <p:nvPr/>
        </p:nvGrpSpPr>
        <p:grpSpPr bwMode="auto">
          <a:xfrm>
            <a:off x="6383658" y="936089"/>
            <a:ext cx="1706033" cy="854075"/>
            <a:chOff x="6385264" y="1250688"/>
            <a:chExt cx="1705868" cy="854753"/>
          </a:xfrm>
          <a:solidFill>
            <a:schemeClr val="bg1">
              <a:alpha val="50000"/>
            </a:schemeClr>
          </a:solidFill>
        </p:grpSpPr>
        <p:sp>
          <p:nvSpPr>
            <p:cNvPr id="71" name="object 36"/>
            <p:cNvSpPr/>
            <p:nvPr/>
          </p:nvSpPr>
          <p:spPr>
            <a:xfrm>
              <a:off x="6385264" y="1250688"/>
              <a:ext cx="1705868" cy="85475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grpFill/>
            <a:ln w="9525">
              <a:solidFill>
                <a:srgbClr val="0033A0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  <p:sp>
          <p:nvSpPr>
            <p:cNvPr id="72" name="object 37"/>
            <p:cNvSpPr/>
            <p:nvPr/>
          </p:nvSpPr>
          <p:spPr>
            <a:xfrm>
              <a:off x="6385264" y="1250688"/>
              <a:ext cx="1705868" cy="85475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grpFill/>
            <a:ln w="9525">
              <a:solidFill>
                <a:srgbClr val="0033A0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</p:grpSp>
      <p:grpSp>
        <p:nvGrpSpPr>
          <p:cNvPr id="69672" name="object 35"/>
          <p:cNvGrpSpPr>
            <a:grpSpLocks/>
          </p:cNvGrpSpPr>
          <p:nvPr/>
        </p:nvGrpSpPr>
        <p:grpSpPr bwMode="auto">
          <a:xfrm>
            <a:off x="8163859" y="932914"/>
            <a:ext cx="1706033" cy="860425"/>
            <a:chOff x="8145484" y="1248146"/>
            <a:chExt cx="1705868" cy="859828"/>
          </a:xfrm>
          <a:solidFill>
            <a:schemeClr val="bg1">
              <a:alpha val="50000"/>
            </a:schemeClr>
          </a:solidFill>
        </p:grpSpPr>
        <p:sp>
          <p:nvSpPr>
            <p:cNvPr id="74" name="object 36"/>
            <p:cNvSpPr/>
            <p:nvPr/>
          </p:nvSpPr>
          <p:spPr>
            <a:xfrm>
              <a:off x="8145484" y="1248146"/>
              <a:ext cx="1705868" cy="85982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grpFill/>
            <a:ln w="9525">
              <a:solidFill>
                <a:srgbClr val="0033A0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  <p:sp>
          <p:nvSpPr>
            <p:cNvPr id="75" name="object 37"/>
            <p:cNvSpPr/>
            <p:nvPr/>
          </p:nvSpPr>
          <p:spPr>
            <a:xfrm>
              <a:off x="8145484" y="1248146"/>
              <a:ext cx="1705868" cy="85982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grpFill/>
            <a:ln w="9525">
              <a:solidFill>
                <a:srgbClr val="0033A0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</p:grpSp>
      <p:sp>
        <p:nvSpPr>
          <p:cNvPr id="78" name="object 38"/>
          <p:cNvSpPr txBox="1"/>
          <p:nvPr/>
        </p:nvSpPr>
        <p:spPr>
          <a:xfrm>
            <a:off x="8126017" y="1006476"/>
            <a:ext cx="1798902" cy="659156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indent="-90000" algn="ctr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700" kern="0" dirty="0">
                <a:solidFill>
                  <a:srgbClr val="0033A0"/>
                </a:solidFill>
                <a:latin typeface="Trebuchet MS" pitchFamily="34" charset="0"/>
                <a:cs typeface="+mn-cs"/>
              </a:rPr>
              <a:t>Часто ли придется приходить в НЦЗН?</a:t>
            </a:r>
          </a:p>
          <a:p>
            <a:pPr indent="-90000" algn="ctr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700" kern="0" dirty="0">
                <a:solidFill>
                  <a:srgbClr val="0033A0"/>
                </a:solidFill>
                <a:latin typeface="Trebuchet MS" pitchFamily="34" charset="0"/>
                <a:cs typeface="+mn-cs"/>
              </a:rPr>
              <a:t>Получу ли я индивидуальное сопровождение от НЦЗН после трудоустройства?</a:t>
            </a:r>
          </a:p>
          <a:p>
            <a:pPr indent="-90000" algn="ctr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700" kern="0" dirty="0">
                <a:solidFill>
                  <a:srgbClr val="0033A0"/>
                </a:solidFill>
                <a:latin typeface="Trebuchet MS" pitchFamily="34" charset="0"/>
                <a:cs typeface="+mn-cs"/>
              </a:rPr>
              <a:t>Смогут ли найти мне работу?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700" kern="0" dirty="0">
              <a:solidFill>
                <a:srgbClr val="0033A0"/>
              </a:solidFill>
              <a:latin typeface="Trebuchet MS" pitchFamily="34" charset="0"/>
              <a:cs typeface="+mn-cs"/>
            </a:endParaRPr>
          </a:p>
        </p:txBody>
      </p:sp>
      <p:grpSp>
        <p:nvGrpSpPr>
          <p:cNvPr id="70696" name="object 35"/>
          <p:cNvGrpSpPr>
            <a:grpSpLocks/>
          </p:cNvGrpSpPr>
          <p:nvPr/>
        </p:nvGrpSpPr>
        <p:grpSpPr bwMode="auto">
          <a:xfrm>
            <a:off x="4602163" y="1843597"/>
            <a:ext cx="1712913" cy="755141"/>
            <a:chOff x="4601891" y="2210680"/>
            <a:chExt cx="1713805" cy="504684"/>
          </a:xfrm>
          <a:solidFill>
            <a:schemeClr val="bg1">
              <a:alpha val="50000"/>
            </a:schemeClr>
          </a:solidFill>
        </p:grpSpPr>
        <p:sp>
          <p:nvSpPr>
            <p:cNvPr id="83" name="object 36"/>
            <p:cNvSpPr/>
            <p:nvPr/>
          </p:nvSpPr>
          <p:spPr>
            <a:xfrm>
              <a:off x="4601891" y="2210680"/>
              <a:ext cx="1713805" cy="50468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grpFill/>
            <a:ln w="9525">
              <a:solidFill>
                <a:srgbClr val="0033A0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  <p:sp>
          <p:nvSpPr>
            <p:cNvPr id="84" name="object 37"/>
            <p:cNvSpPr/>
            <p:nvPr/>
          </p:nvSpPr>
          <p:spPr>
            <a:xfrm>
              <a:off x="4601891" y="2210680"/>
              <a:ext cx="1713805" cy="50468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grpFill/>
            <a:ln w="9525">
              <a:solidFill>
                <a:srgbClr val="0033A0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</p:grpSp>
      <p:grpSp>
        <p:nvGrpSpPr>
          <p:cNvPr id="70697" name="object 35"/>
          <p:cNvGrpSpPr>
            <a:grpSpLocks/>
          </p:cNvGrpSpPr>
          <p:nvPr/>
        </p:nvGrpSpPr>
        <p:grpSpPr bwMode="auto">
          <a:xfrm>
            <a:off x="6402787" y="1851852"/>
            <a:ext cx="1704314" cy="746887"/>
            <a:chOff x="6387513" y="2210671"/>
            <a:chExt cx="1703646" cy="504693"/>
          </a:xfrm>
          <a:solidFill>
            <a:schemeClr val="bg1">
              <a:alpha val="50000"/>
            </a:schemeClr>
          </a:solidFill>
        </p:grpSpPr>
        <p:sp>
          <p:nvSpPr>
            <p:cNvPr id="86" name="object 36"/>
            <p:cNvSpPr/>
            <p:nvPr/>
          </p:nvSpPr>
          <p:spPr>
            <a:xfrm>
              <a:off x="6387513" y="2210671"/>
              <a:ext cx="1703646" cy="50469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grpFill/>
            <a:ln w="9525">
              <a:solidFill>
                <a:srgbClr val="0033A0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  <p:sp>
          <p:nvSpPr>
            <p:cNvPr id="87" name="object 37"/>
            <p:cNvSpPr/>
            <p:nvPr/>
          </p:nvSpPr>
          <p:spPr>
            <a:xfrm>
              <a:off x="6387513" y="2210671"/>
              <a:ext cx="1703646" cy="50469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grpFill/>
            <a:ln w="9525">
              <a:solidFill>
                <a:srgbClr val="0033A0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</p:grpSp>
      <p:grpSp>
        <p:nvGrpSpPr>
          <p:cNvPr id="70698" name="object 35"/>
          <p:cNvGrpSpPr>
            <a:grpSpLocks/>
          </p:cNvGrpSpPr>
          <p:nvPr/>
        </p:nvGrpSpPr>
        <p:grpSpPr bwMode="auto">
          <a:xfrm>
            <a:off x="8163853" y="1851852"/>
            <a:ext cx="1702594" cy="746887"/>
            <a:chOff x="8147733" y="2210671"/>
            <a:chExt cx="1703646" cy="499618"/>
          </a:xfrm>
          <a:solidFill>
            <a:schemeClr val="bg1">
              <a:alpha val="50000"/>
            </a:schemeClr>
          </a:solidFill>
        </p:grpSpPr>
        <p:sp>
          <p:nvSpPr>
            <p:cNvPr id="89" name="object 36"/>
            <p:cNvSpPr/>
            <p:nvPr/>
          </p:nvSpPr>
          <p:spPr>
            <a:xfrm>
              <a:off x="8147733" y="2210671"/>
              <a:ext cx="1703646" cy="49961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grpFill/>
            <a:ln w="9525">
              <a:solidFill>
                <a:srgbClr val="0033A0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  <p:sp>
          <p:nvSpPr>
            <p:cNvPr id="90" name="object 37"/>
            <p:cNvSpPr/>
            <p:nvPr/>
          </p:nvSpPr>
          <p:spPr>
            <a:xfrm>
              <a:off x="8147733" y="2210671"/>
              <a:ext cx="1703646" cy="49961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grpFill/>
            <a:ln w="9525">
              <a:solidFill>
                <a:srgbClr val="0033A0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</p:grpSp>
      <p:sp>
        <p:nvSpPr>
          <p:cNvPr id="93" name="object 38"/>
          <p:cNvSpPr txBox="1"/>
          <p:nvPr/>
        </p:nvSpPr>
        <p:spPr>
          <a:xfrm>
            <a:off x="6478457" y="1925638"/>
            <a:ext cx="2019035" cy="104775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marL="171450" indent="-171450" algn="just" eaLnBrk="1" fontAlgn="auto" hangingPunct="1"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>
              <a:solidFill>
                <a:srgbClr val="000000"/>
              </a:solidFill>
              <a:latin typeface="Trebuchet MS"/>
              <a:cs typeface="+mn-cs"/>
            </a:endParaRPr>
          </a:p>
        </p:txBody>
      </p:sp>
      <p:sp>
        <p:nvSpPr>
          <p:cNvPr id="94" name="object 38"/>
          <p:cNvSpPr txBox="1"/>
          <p:nvPr/>
        </p:nvSpPr>
        <p:spPr>
          <a:xfrm>
            <a:off x="6411384" y="1881188"/>
            <a:ext cx="1702594" cy="658812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0033A0"/>
                </a:solidFill>
                <a:latin typeface="Trebuchet MS" pitchFamily="34" charset="0"/>
                <a:cs typeface="+mn-cs"/>
              </a:rPr>
              <a:t>Обеспечение комфортности и удобства внутреннего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0033A0"/>
                </a:solidFill>
                <a:latin typeface="Trebuchet MS" pitchFamily="34" charset="0"/>
                <a:cs typeface="+mn-cs"/>
              </a:rPr>
              <a:t>помещения НЦЗН, пребывания граждан. Обеспечение информирования граждан о способах получения услуг и сервисов НЦЗН</a:t>
            </a:r>
          </a:p>
        </p:txBody>
      </p:sp>
      <p:sp>
        <p:nvSpPr>
          <p:cNvPr id="96" name="object 36"/>
          <p:cNvSpPr/>
          <p:nvPr/>
        </p:nvSpPr>
        <p:spPr bwMode="auto">
          <a:xfrm>
            <a:off x="2911609" y="3683000"/>
            <a:ext cx="1742148" cy="685800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  <a:ln>
            <a:solidFill>
              <a:srgbClr val="0033A0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grpSp>
        <p:nvGrpSpPr>
          <p:cNvPr id="70703" name="object 35"/>
          <p:cNvGrpSpPr>
            <a:grpSpLocks/>
          </p:cNvGrpSpPr>
          <p:nvPr/>
        </p:nvGrpSpPr>
        <p:grpSpPr bwMode="auto">
          <a:xfrm>
            <a:off x="4725774" y="3683078"/>
            <a:ext cx="3387990" cy="685037"/>
            <a:chOff x="4646468" y="3846880"/>
            <a:chExt cx="1680831" cy="532317"/>
          </a:xfrm>
          <a:solidFill>
            <a:schemeClr val="bg1">
              <a:alpha val="50000"/>
            </a:schemeClr>
          </a:solidFill>
        </p:grpSpPr>
        <p:sp>
          <p:nvSpPr>
            <p:cNvPr id="99" name="object 36"/>
            <p:cNvSpPr/>
            <p:nvPr/>
          </p:nvSpPr>
          <p:spPr>
            <a:xfrm>
              <a:off x="4646468" y="3846880"/>
              <a:ext cx="1680831" cy="5323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grpFill/>
            <a:ln w="9525">
              <a:solidFill>
                <a:srgbClr val="0033A0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  <p:sp>
          <p:nvSpPr>
            <p:cNvPr id="100" name="object 37"/>
            <p:cNvSpPr/>
            <p:nvPr/>
          </p:nvSpPr>
          <p:spPr>
            <a:xfrm>
              <a:off x="4646468" y="3846880"/>
              <a:ext cx="1680831" cy="5323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grpFill/>
            <a:ln w="9525">
              <a:solidFill>
                <a:srgbClr val="0033A0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</p:grpSp>
      <p:grpSp>
        <p:nvGrpSpPr>
          <p:cNvPr id="70704" name="object 35"/>
          <p:cNvGrpSpPr>
            <a:grpSpLocks/>
          </p:cNvGrpSpPr>
          <p:nvPr/>
        </p:nvGrpSpPr>
        <p:grpSpPr bwMode="auto">
          <a:xfrm>
            <a:off x="8174172" y="3691286"/>
            <a:ext cx="1697435" cy="673926"/>
            <a:chOff x="8144048" y="3846889"/>
            <a:chExt cx="1696065" cy="524691"/>
          </a:xfrm>
          <a:solidFill>
            <a:schemeClr val="bg1">
              <a:alpha val="50000"/>
            </a:schemeClr>
          </a:solidFill>
        </p:grpSpPr>
        <p:sp>
          <p:nvSpPr>
            <p:cNvPr id="102" name="object 36"/>
            <p:cNvSpPr/>
            <p:nvPr/>
          </p:nvSpPr>
          <p:spPr>
            <a:xfrm>
              <a:off x="8144048" y="3846889"/>
              <a:ext cx="1696065" cy="52469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grpFill/>
            <a:ln>
              <a:solidFill>
                <a:srgbClr val="0033A0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  <p:sp>
          <p:nvSpPr>
            <p:cNvPr id="103" name="object 37"/>
            <p:cNvSpPr/>
            <p:nvPr/>
          </p:nvSpPr>
          <p:spPr>
            <a:xfrm>
              <a:off x="8144048" y="3846889"/>
              <a:ext cx="1696065" cy="52469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grpFill/>
            <a:ln w="12701">
              <a:solidFill>
                <a:srgbClr val="0033A0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</p:grpSp>
      <p:sp>
        <p:nvSpPr>
          <p:cNvPr id="120" name="object 36"/>
          <p:cNvSpPr/>
          <p:nvPr/>
        </p:nvSpPr>
        <p:spPr bwMode="auto">
          <a:xfrm>
            <a:off x="8174170" y="4440239"/>
            <a:ext cx="1692275" cy="674687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  <a:ln>
            <a:solidFill>
              <a:srgbClr val="0033A0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122" name="object 38"/>
          <p:cNvSpPr txBox="1"/>
          <p:nvPr/>
        </p:nvSpPr>
        <p:spPr>
          <a:xfrm>
            <a:off x="1037036" y="4402138"/>
            <a:ext cx="1810940" cy="766762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marL="81450"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700" kern="0" dirty="0">
                <a:solidFill>
                  <a:srgbClr val="0033A0"/>
                </a:solidFill>
                <a:latin typeface="Trebuchet MS"/>
                <a:cs typeface="+mn-cs"/>
              </a:rPr>
              <a:t>Неосведомленность граждан о том, что информация о НЦЗН может быть в других источниках (например, в социальных сетях).</a:t>
            </a:r>
          </a:p>
          <a:p>
            <a:pPr marL="81450"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700" kern="0" dirty="0">
                <a:solidFill>
                  <a:srgbClr val="0033A0"/>
                </a:solidFill>
                <a:latin typeface="Trebuchet MS"/>
                <a:cs typeface="+mn-cs"/>
              </a:rPr>
              <a:t>Недостаточное владение сотрудниками НЦЗН компетенциями сервисного обслуживания клиентов. </a:t>
            </a:r>
          </a:p>
        </p:txBody>
      </p:sp>
      <p:grpSp>
        <p:nvGrpSpPr>
          <p:cNvPr id="69673" name="object 35"/>
          <p:cNvGrpSpPr>
            <a:grpSpLocks/>
          </p:cNvGrpSpPr>
          <p:nvPr/>
        </p:nvGrpSpPr>
        <p:grpSpPr bwMode="auto">
          <a:xfrm>
            <a:off x="2889251" y="5549900"/>
            <a:ext cx="1771385" cy="1176338"/>
            <a:chOff x="2830762" y="5557787"/>
            <a:chExt cx="1772207" cy="1175708"/>
          </a:xfrm>
        </p:grpSpPr>
        <p:sp>
          <p:nvSpPr>
            <p:cNvPr id="144" name="object 36"/>
            <p:cNvSpPr/>
            <p:nvPr/>
          </p:nvSpPr>
          <p:spPr>
            <a:xfrm>
              <a:off x="2830762" y="5557787"/>
              <a:ext cx="1772207" cy="117570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DEEBF7"/>
            </a:solidFill>
            <a:ln w="9525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algn="just"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600" kern="0">
                <a:solidFill>
                  <a:srgbClr val="000000"/>
                </a:solidFill>
                <a:latin typeface="Trebuchet MS" pitchFamily="34"/>
                <a:cs typeface="+mn-cs"/>
              </a:endParaRPr>
            </a:p>
          </p:txBody>
        </p:sp>
        <p:sp>
          <p:nvSpPr>
            <p:cNvPr id="145" name="object 37"/>
            <p:cNvSpPr/>
            <p:nvPr/>
          </p:nvSpPr>
          <p:spPr>
            <a:xfrm>
              <a:off x="2830762" y="5557787"/>
              <a:ext cx="1772207" cy="117570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noFill/>
            <a:ln w="9525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algn="just"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600" kern="0">
                <a:solidFill>
                  <a:srgbClr val="000000"/>
                </a:solidFill>
                <a:latin typeface="Trebuchet MS" pitchFamily="34"/>
                <a:cs typeface="+mn-cs"/>
              </a:endParaRPr>
            </a:p>
          </p:txBody>
        </p:sp>
      </p:grpSp>
      <p:sp>
        <p:nvSpPr>
          <p:cNvPr id="156" name="object 36"/>
          <p:cNvSpPr/>
          <p:nvPr/>
        </p:nvSpPr>
        <p:spPr bwMode="auto">
          <a:xfrm>
            <a:off x="8150094" y="5546725"/>
            <a:ext cx="1716352" cy="1182688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  <a:ln>
            <a:solidFill>
              <a:srgbClr val="2F528F"/>
            </a:solidFill>
            <a:prstDash val="solid"/>
          </a:ln>
        </p:spPr>
        <p:txBody>
          <a:bodyPr lIns="0" tIns="0" rIns="0" bIns="0"/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>
              <a:solidFill>
                <a:srgbClr val="000000"/>
              </a:solidFill>
              <a:latin typeface="Trebuchet MS" pitchFamily="34"/>
              <a:cs typeface="+mn-cs"/>
            </a:endParaRPr>
          </a:p>
        </p:txBody>
      </p:sp>
      <p:sp>
        <p:nvSpPr>
          <p:cNvPr id="158" name="TextBox 28"/>
          <p:cNvSpPr txBox="1"/>
          <p:nvPr/>
        </p:nvSpPr>
        <p:spPr>
          <a:xfrm>
            <a:off x="2834217" y="950914"/>
            <a:ext cx="1706033" cy="84613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indent="-90000" algn="ctr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700" dirty="0">
                <a:solidFill>
                  <a:srgbClr val="0033A0"/>
                </a:solidFill>
                <a:latin typeface="Trebuchet MS" pitchFamily="34" charset="0"/>
                <a:cs typeface="+mn-cs"/>
              </a:rPr>
              <a:t>Можно ли позвонить в ЦЗН?</a:t>
            </a:r>
          </a:p>
          <a:p>
            <a:pPr indent="-90000" algn="ctr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700" dirty="0">
                <a:solidFill>
                  <a:srgbClr val="0033A0"/>
                </a:solidFill>
                <a:latin typeface="Trebuchet MS" pitchFamily="34" charset="0"/>
                <a:cs typeface="+mn-cs"/>
              </a:rPr>
              <a:t>По какому номеру телефона?</a:t>
            </a:r>
          </a:p>
          <a:p>
            <a:pPr indent="-90000" algn="ctr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700" dirty="0">
                <a:solidFill>
                  <a:srgbClr val="0033A0"/>
                </a:solidFill>
                <a:latin typeface="Trebuchet MS" pitchFamily="34" charset="0"/>
                <a:cs typeface="+mn-cs"/>
              </a:rPr>
              <a:t>Где и как его узнать?</a:t>
            </a:r>
          </a:p>
          <a:p>
            <a:pPr indent="-90000" algn="ctr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700" dirty="0">
                <a:solidFill>
                  <a:srgbClr val="0033A0"/>
                </a:solidFill>
                <a:latin typeface="Trebuchet MS" pitchFamily="34" charset="0"/>
                <a:cs typeface="+mn-cs"/>
              </a:rPr>
              <a:t>Как правильно спросить (сформулировать запрос)?</a:t>
            </a:r>
          </a:p>
          <a:p>
            <a:pPr indent="-90000" algn="ctr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700" dirty="0">
                <a:solidFill>
                  <a:srgbClr val="0033A0"/>
                </a:solidFill>
                <a:latin typeface="Trebuchet MS" pitchFamily="34" charset="0"/>
                <a:cs typeface="+mn-cs"/>
              </a:rPr>
              <a:t>Как долго дозваниваться, если не отвечают?</a:t>
            </a:r>
            <a:endParaRPr lang="ru-RU" sz="600" kern="0" dirty="0">
              <a:solidFill>
                <a:srgbClr val="0033A0"/>
              </a:solidFill>
              <a:latin typeface="Trebuchet MS" pitchFamily="34" charset="0"/>
              <a:cs typeface="Calibri"/>
            </a:endParaRPr>
          </a:p>
        </p:txBody>
      </p:sp>
      <p:sp>
        <p:nvSpPr>
          <p:cNvPr id="159" name="TextBox 29"/>
          <p:cNvSpPr txBox="1"/>
          <p:nvPr/>
        </p:nvSpPr>
        <p:spPr>
          <a:xfrm>
            <a:off x="2877213" y="5741989"/>
            <a:ext cx="1735269" cy="73818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0033A0"/>
                </a:solidFill>
                <a:latin typeface="Trebuchet MS" panose="020B0603020202020204" pitchFamily="34" charset="0"/>
                <a:cs typeface="+mn-cs"/>
              </a:rPr>
              <a:t>Обеспечение работы бесплатного контакт-центра по вопросам трудоустройства граждан, находящихся в декретном отпуске по уходу за ребенком, и по получения мер поддержки.</a:t>
            </a:r>
          </a:p>
        </p:txBody>
      </p:sp>
      <p:grpSp>
        <p:nvGrpSpPr>
          <p:cNvPr id="69697" name="object 35"/>
          <p:cNvGrpSpPr>
            <a:grpSpLocks/>
          </p:cNvGrpSpPr>
          <p:nvPr/>
        </p:nvGrpSpPr>
        <p:grpSpPr bwMode="auto">
          <a:xfrm>
            <a:off x="1045452" y="444533"/>
            <a:ext cx="8805333" cy="411163"/>
            <a:chOff x="1057448" y="730303"/>
            <a:chExt cx="8805525" cy="410391"/>
          </a:xfrm>
          <a:solidFill>
            <a:schemeClr val="bg1">
              <a:alpha val="50000"/>
            </a:schemeClr>
          </a:solidFill>
        </p:grpSpPr>
        <p:sp>
          <p:nvSpPr>
            <p:cNvPr id="165" name="object 36"/>
            <p:cNvSpPr/>
            <p:nvPr/>
          </p:nvSpPr>
          <p:spPr>
            <a:xfrm>
              <a:off x="1057448" y="730303"/>
              <a:ext cx="8805525" cy="41039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grpFill/>
            <a:ln>
              <a:solidFill>
                <a:srgbClr val="0033A0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  <p:sp>
          <p:nvSpPr>
            <p:cNvPr id="166" name="object 37"/>
            <p:cNvSpPr/>
            <p:nvPr/>
          </p:nvSpPr>
          <p:spPr>
            <a:xfrm>
              <a:off x="1057448" y="730303"/>
              <a:ext cx="8805525" cy="41039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grpFill/>
            <a:ln w="12701">
              <a:solidFill>
                <a:srgbClr val="0033A0"/>
              </a:solidFill>
              <a:prstDash val="solid"/>
            </a:ln>
          </p:spPr>
          <p:txBody>
            <a:bodyPr lIns="0" tIns="0" rIns="0" bIns="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kern="0">
                <a:solidFill>
                  <a:srgbClr val="000000"/>
                </a:solidFill>
                <a:latin typeface="Calibri"/>
                <a:cs typeface="+mn-cs"/>
              </a:endParaRPr>
            </a:p>
          </p:txBody>
        </p:sp>
      </p:grpSp>
      <p:sp>
        <p:nvSpPr>
          <p:cNvPr id="69678" name="TextBox 27"/>
          <p:cNvSpPr txBox="1">
            <a:spLocks noChangeArrowheads="1"/>
          </p:cNvSpPr>
          <p:nvPr/>
        </p:nvSpPr>
        <p:spPr bwMode="auto">
          <a:xfrm>
            <a:off x="1183217" y="501651"/>
            <a:ext cx="86557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Ctr="1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1200" b="1">
                <a:solidFill>
                  <a:srgbClr val="0033A0"/>
                </a:solidFill>
                <a:latin typeface="Times New Roman" pitchFamily="18" charset="0"/>
                <a:cs typeface="Times New Roman" pitchFamily="18" charset="0"/>
              </a:rPr>
              <a:t>Получение полной информации о способах и порядке получения услуги в НЦЗН, необходимых документах</a:t>
            </a:r>
          </a:p>
        </p:txBody>
      </p:sp>
      <p:sp>
        <p:nvSpPr>
          <p:cNvPr id="168" name="object 38"/>
          <p:cNvSpPr txBox="1"/>
          <p:nvPr/>
        </p:nvSpPr>
        <p:spPr>
          <a:xfrm>
            <a:off x="1078310" y="930276"/>
            <a:ext cx="1697434" cy="766878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indent="90000" algn="ctr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700" kern="0" dirty="0">
                <a:solidFill>
                  <a:srgbClr val="0033A0"/>
                </a:solidFill>
                <a:latin typeface="Trebuchet MS" pitchFamily="34" charset="0"/>
                <a:cs typeface="Times New Roman" pitchFamily="18" charset="0"/>
              </a:rPr>
              <a:t>Как сформировать запрос в поисковой системе?</a:t>
            </a:r>
          </a:p>
          <a:p>
            <a:pPr indent="90000" algn="ctr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700" kern="0" dirty="0">
                <a:solidFill>
                  <a:srgbClr val="0033A0"/>
                </a:solidFill>
                <a:latin typeface="Trebuchet MS" pitchFamily="34" charset="0"/>
                <a:cs typeface="Times New Roman" pitchFamily="18" charset="0"/>
              </a:rPr>
              <a:t>Есть ли сайт, где можно получить информацию об услугах и  вакансиях?</a:t>
            </a:r>
          </a:p>
          <a:p>
            <a:pPr indent="90000" algn="ctr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700" kern="0" dirty="0">
                <a:solidFill>
                  <a:srgbClr val="0033A0"/>
                </a:solidFill>
                <a:latin typeface="Trebuchet MS" pitchFamily="34" charset="0"/>
                <a:cs typeface="Times New Roman" pitchFamily="18" charset="0"/>
              </a:rPr>
              <a:t>Насколько понятно и доступно описан процесс подачи заявления (документов)?</a:t>
            </a:r>
          </a:p>
        </p:txBody>
      </p:sp>
      <p:sp>
        <p:nvSpPr>
          <p:cNvPr id="170" name="TextBox 169"/>
          <p:cNvSpPr txBox="1"/>
          <p:nvPr/>
        </p:nvSpPr>
        <p:spPr>
          <a:xfrm>
            <a:off x="4504135" y="898525"/>
            <a:ext cx="1867694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indent="90000" algn="ctr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700" kern="0" dirty="0">
                <a:solidFill>
                  <a:srgbClr val="0033A0"/>
                </a:solidFill>
                <a:latin typeface="Trebuchet MS" pitchFamily="34" charset="0"/>
                <a:cs typeface="Times New Roman" pitchFamily="18" charset="0"/>
              </a:rPr>
              <a:t>Кто мне может разъяснить как получить услугу?</a:t>
            </a:r>
          </a:p>
          <a:p>
            <a:pPr indent="90000" algn="ctr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700" kern="0" dirty="0">
                <a:solidFill>
                  <a:srgbClr val="0033A0"/>
                </a:solidFill>
                <a:latin typeface="Trebuchet MS" pitchFamily="34" charset="0"/>
                <a:cs typeface="Times New Roman" pitchFamily="18" charset="0"/>
              </a:rPr>
              <a:t>Где находится нужный мне филиал НЦЗН? </a:t>
            </a:r>
          </a:p>
          <a:p>
            <a:pPr indent="90000" algn="ctr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700" kern="0" dirty="0">
                <a:solidFill>
                  <a:srgbClr val="0033A0"/>
                </a:solidFill>
                <a:latin typeface="Trebuchet MS" pitchFamily="34" charset="0"/>
                <a:cs typeface="Times New Roman" pitchFamily="18" charset="0"/>
              </a:rPr>
              <a:t>Есть ли администратор, сможет ли он мне все рассказать?</a:t>
            </a:r>
          </a:p>
          <a:p>
            <a:pPr indent="90000" algn="ctr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700" kern="0" dirty="0">
                <a:solidFill>
                  <a:srgbClr val="0033A0"/>
                </a:solidFill>
                <a:latin typeface="Trebuchet MS" pitchFamily="34" charset="0"/>
                <a:cs typeface="Times New Roman" pitchFamily="18" charset="0"/>
              </a:rPr>
              <a:t>Не потрачу ли я много времени впустую?</a:t>
            </a:r>
          </a:p>
        </p:txBody>
      </p:sp>
      <p:sp>
        <p:nvSpPr>
          <p:cNvPr id="174" name="TextBox 173"/>
          <p:cNvSpPr txBox="1"/>
          <p:nvPr/>
        </p:nvSpPr>
        <p:spPr>
          <a:xfrm>
            <a:off x="2858294" y="3865564"/>
            <a:ext cx="1793743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700" kern="0" dirty="0">
                <a:solidFill>
                  <a:srgbClr val="0033A0"/>
                </a:solidFill>
                <a:latin typeface="Trebuchet MS"/>
                <a:cs typeface="+mn-cs"/>
              </a:rPr>
              <a:t>Опрос в конце разговора с оператором.</a:t>
            </a:r>
            <a:endParaRPr lang="ru-RU" sz="700" kern="0" dirty="0">
              <a:solidFill>
                <a:srgbClr val="0033A0"/>
              </a:solidFill>
              <a:latin typeface="Trebuchet MS"/>
              <a:ea typeface="Calibri"/>
              <a:cs typeface="Calibri"/>
            </a:endParaRPr>
          </a:p>
        </p:txBody>
      </p:sp>
      <p:sp>
        <p:nvSpPr>
          <p:cNvPr id="180" name="TextBox 179"/>
          <p:cNvSpPr txBox="1"/>
          <p:nvPr/>
        </p:nvSpPr>
        <p:spPr>
          <a:xfrm>
            <a:off x="1028568" y="5588001"/>
            <a:ext cx="1848776" cy="116955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indent="-90000" algn="just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700" dirty="0">
                <a:solidFill>
                  <a:srgbClr val="0033A0"/>
                </a:solidFill>
                <a:latin typeface="Trebuchet MS" panose="020B0603020202020204" pitchFamily="34" charset="0"/>
                <a:cs typeface="+mn-cs"/>
              </a:rPr>
              <a:t>Наполнение актуальной и понятной информацией сайта Минтруда Нижегородкой области, социальных сетей (ВКонтакте, Телеграмм).</a:t>
            </a:r>
          </a:p>
          <a:p>
            <a:pPr indent="-90000" algn="just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700" dirty="0">
                <a:solidFill>
                  <a:srgbClr val="0033A0"/>
                </a:solidFill>
                <a:latin typeface="Trebuchet MS" panose="020B0603020202020204" pitchFamily="34" charset="0"/>
                <a:cs typeface="+mn-cs"/>
              </a:rPr>
              <a:t>Обеспечение удобной логистики (навигации) сайта Минтруда Нижегородской области – размещение отдельного баннера для молодых специалистов на главной странице сайта.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8146654" y="1901825"/>
            <a:ext cx="1693994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700" kern="0" dirty="0">
                <a:solidFill>
                  <a:srgbClr val="0033A0"/>
                </a:solidFill>
                <a:latin typeface="Trebuchet MS" panose="020B0603020202020204" pitchFamily="34" charset="0"/>
                <a:cs typeface="Times New Roman" pitchFamily="18" charset="0"/>
              </a:rPr>
              <a:t>Обеспечить вежливость, компетентность, профессионализм сотрудников ЦЗН, индивидуальный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700" kern="0" dirty="0">
                <a:solidFill>
                  <a:srgbClr val="0033A0"/>
                </a:solidFill>
                <a:latin typeface="Trebuchet MS" panose="020B0603020202020204" pitchFamily="34" charset="0"/>
                <a:cs typeface="Times New Roman" pitchFamily="18" charset="0"/>
              </a:rPr>
              <a:t>подход в работе с гражданами</a:t>
            </a:r>
            <a:endParaRPr lang="ru-RU" sz="700" kern="0" dirty="0">
              <a:solidFill>
                <a:srgbClr val="0033A0"/>
              </a:solidFill>
              <a:latin typeface="Trebuchet MS" panose="020B0603020202020204" pitchFamily="34" charset="0"/>
              <a:ea typeface="Calibri"/>
              <a:cs typeface="Times New Roman" pitchFamily="18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1019837" y="3663950"/>
            <a:ext cx="1902090" cy="7381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0033A0"/>
                </a:solidFill>
                <a:latin typeface="Trebuchet MS" panose="020B0603020202020204" pitchFamily="34" charset="0"/>
                <a:cs typeface="+mn-cs"/>
              </a:rPr>
              <a:t>Количество подписок, просмотров в социальных сетях информации, касающейся трудоустройства граждан, находящихся в декретном отпуске по уходу за ребенком, и предоставления мер поддержки.</a:t>
            </a:r>
          </a:p>
        </p:txBody>
      </p:sp>
      <p:sp>
        <p:nvSpPr>
          <p:cNvPr id="61" name="Прямоугольник 60"/>
          <p:cNvSpPr/>
          <p:nvPr/>
        </p:nvSpPr>
        <p:spPr>
          <a:xfrm>
            <a:off x="4600443" y="3714750"/>
            <a:ext cx="3541051" cy="630238"/>
          </a:xfrm>
          <a:prstGeom prst="rect">
            <a:avLst/>
          </a:prstGeom>
        </p:spPr>
        <p:txBody>
          <a:bodyPr>
            <a:spAutoFit/>
          </a:bodyPr>
          <a:lstStyle/>
          <a:p>
            <a:pPr marL="81450"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0033A0"/>
                </a:solidFill>
                <a:latin typeface="Trebuchet MS" panose="020B0603020202020204" pitchFamily="34" charset="0"/>
                <a:cs typeface="+mn-cs"/>
              </a:rPr>
              <a:t>Статистика по количеству обратившихся в НЦЗН граждан, находящихся в декретном отпуске по уходу за ребенком, в целях поиска работы. Анализ писем (обращений) граждан (через книгу жалоб, по электронной почте, через сайт Минтруда</a:t>
            </a:r>
          </a:p>
          <a:p>
            <a:pPr marL="81450"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0033A0"/>
                </a:solidFill>
                <a:latin typeface="Trebuchet MS" panose="020B0603020202020204" pitchFamily="34" charset="0"/>
                <a:cs typeface="+mn-cs"/>
              </a:rPr>
              <a:t>Нижегородской области и др.). Анализ жалоб.</a:t>
            </a:r>
            <a:endParaRPr lang="en-US" sz="700" dirty="0">
              <a:solidFill>
                <a:srgbClr val="0033A0"/>
              </a:solidFill>
              <a:latin typeface="Trebuchet MS" panose="020B0603020202020204" pitchFamily="34" charset="0"/>
              <a:ea typeface="Calibri"/>
              <a:cs typeface="Calibri"/>
            </a:endParaRPr>
          </a:p>
        </p:txBody>
      </p:sp>
      <p:grpSp>
        <p:nvGrpSpPr>
          <p:cNvPr id="69686" name="object 35"/>
          <p:cNvGrpSpPr>
            <a:grpSpLocks/>
          </p:cNvGrpSpPr>
          <p:nvPr/>
        </p:nvGrpSpPr>
        <p:grpSpPr bwMode="auto">
          <a:xfrm>
            <a:off x="4731147" y="5551489"/>
            <a:ext cx="3375951" cy="1171575"/>
            <a:chOff x="6403159" y="5557787"/>
            <a:chExt cx="1663915" cy="1172013"/>
          </a:xfrm>
        </p:grpSpPr>
        <p:sp>
          <p:nvSpPr>
            <p:cNvPr id="152" name="object 36"/>
            <p:cNvSpPr/>
            <p:nvPr/>
          </p:nvSpPr>
          <p:spPr>
            <a:xfrm>
              <a:off x="6403159" y="5557787"/>
              <a:ext cx="1663915" cy="117201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2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5" y="f2"/>
                  </a:moveTo>
                  <a:lnTo>
                    <a:pt x="f2" y="f2"/>
                  </a:lnTo>
                  <a:lnTo>
                    <a:pt x="f2" y="f6"/>
                  </a:lnTo>
                  <a:lnTo>
                    <a:pt x="f5" y="f6"/>
                  </a:lnTo>
                  <a:lnTo>
                    <a:pt x="f5" y="f2"/>
                  </a:lnTo>
                  <a:close/>
                </a:path>
              </a:pathLst>
            </a:custGeom>
            <a:solidFill>
              <a:srgbClr val="DEEBF7"/>
            </a:solidFill>
            <a:ln w="9525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algn="just"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600" kern="0">
                <a:solidFill>
                  <a:srgbClr val="000000"/>
                </a:solidFill>
                <a:latin typeface="Trebuchet MS" pitchFamily="34"/>
                <a:cs typeface="+mn-cs"/>
              </a:endParaRPr>
            </a:p>
          </p:txBody>
        </p:sp>
        <p:sp>
          <p:nvSpPr>
            <p:cNvPr id="153" name="object 37"/>
            <p:cNvSpPr/>
            <p:nvPr/>
          </p:nvSpPr>
          <p:spPr>
            <a:xfrm>
              <a:off x="6403159" y="5557787"/>
              <a:ext cx="1663915" cy="117201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26870"/>
                <a:gd name="f4" fmla="val 524510"/>
                <a:gd name="f5" fmla="val 1626343"/>
                <a:gd name="f6" fmla="val 524053"/>
                <a:gd name="f7" fmla="*/ f0 1 1626870"/>
                <a:gd name="f8" fmla="*/ f1 1 524510"/>
                <a:gd name="f9" fmla="val f2"/>
                <a:gd name="f10" fmla="val f3"/>
                <a:gd name="f11" fmla="val f4"/>
                <a:gd name="f12" fmla="+- f11 0 f9"/>
                <a:gd name="f13" fmla="+- f10 0 f9"/>
                <a:gd name="f14" fmla="*/ f13 1 1626870"/>
                <a:gd name="f15" fmla="*/ f12 1 524510"/>
                <a:gd name="f16" fmla="*/ f9 1 f14"/>
                <a:gd name="f17" fmla="*/ f10 1 f14"/>
                <a:gd name="f18" fmla="*/ f9 1 f15"/>
                <a:gd name="f19" fmla="*/ f11 1 f15"/>
                <a:gd name="f20" fmla="*/ f16 f7 1"/>
                <a:gd name="f21" fmla="*/ f17 f7 1"/>
                <a:gd name="f22" fmla="*/ f19 f8 1"/>
                <a:gd name="f23" fmla="*/ f18 f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0" t="f23" r="f21" b="f22"/>
              <a:pathLst>
                <a:path w="1626870" h="524510">
                  <a:moveTo>
                    <a:pt x="f2" y="f2"/>
                  </a:moveTo>
                  <a:lnTo>
                    <a:pt x="f5" y="f2"/>
                  </a:lnTo>
                  <a:lnTo>
                    <a:pt x="f5" y="f6"/>
                  </a:lnTo>
                  <a:lnTo>
                    <a:pt x="f2" y="f6"/>
                  </a:lnTo>
                  <a:lnTo>
                    <a:pt x="f2" y="f2"/>
                  </a:lnTo>
                  <a:close/>
                </a:path>
              </a:pathLst>
            </a:custGeom>
            <a:noFill/>
            <a:ln w="9525">
              <a:solidFill>
                <a:srgbClr val="2F528F"/>
              </a:solidFill>
              <a:prstDash val="solid"/>
            </a:ln>
          </p:spPr>
          <p:txBody>
            <a:bodyPr lIns="0" tIns="0" rIns="0" bIns="0"/>
            <a:lstStyle/>
            <a:p>
              <a:pPr algn="just" eaLnBrk="1" fontAlgn="auto" hangingPunct="1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600" kern="0">
                <a:solidFill>
                  <a:srgbClr val="000000"/>
                </a:solidFill>
                <a:latin typeface="Trebuchet MS" pitchFamily="34"/>
                <a:cs typeface="+mn-cs"/>
              </a:endParaRPr>
            </a:p>
          </p:txBody>
        </p:sp>
      </p:grpSp>
      <p:sp>
        <p:nvSpPr>
          <p:cNvPr id="149" name="object 38"/>
          <p:cNvSpPr txBox="1"/>
          <p:nvPr/>
        </p:nvSpPr>
        <p:spPr>
          <a:xfrm>
            <a:off x="4767263" y="5907088"/>
            <a:ext cx="3334677" cy="552450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700" kern="0" dirty="0">
                <a:solidFill>
                  <a:srgbClr val="0033A0"/>
                </a:solidFill>
                <a:latin typeface="Trebuchet MS" panose="020B0603020202020204" pitchFamily="34" charset="0"/>
                <a:cs typeface="+mn-cs"/>
              </a:rPr>
              <a:t>Обучение сотрудников ЦЗН грамотному предоставлению услуг и сервисов. Внедрение материального и нематериального стимулирования сотрудников НЦЗН.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700" kern="0" dirty="0">
              <a:solidFill>
                <a:srgbClr val="0033A0"/>
              </a:solidFill>
              <a:latin typeface="Trebuchet MS" panose="020B0603020202020204" pitchFamily="34" charset="0"/>
              <a:cs typeface="+mn-cs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700" kern="0" dirty="0">
                <a:solidFill>
                  <a:srgbClr val="0033A0"/>
                </a:solidFill>
                <a:latin typeface="Trebuchet MS" panose="020B0603020202020204" pitchFamily="34" charset="0"/>
                <a:cs typeface="+mn-cs"/>
              </a:rPr>
              <a:t>Тесное взаимодействие с работодателем после трудоустройства.</a:t>
            </a:r>
            <a:endParaRPr lang="ru-RU" sz="700" kern="0" dirty="0">
              <a:solidFill>
                <a:srgbClr val="0033A0"/>
              </a:solidFill>
              <a:latin typeface="Trebuchet MS" panose="020B0603020202020204" pitchFamily="34" charset="0"/>
              <a:cs typeface="Calibri"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3821377" y="5237164"/>
            <a:ext cx="2670837" cy="2000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0033A0"/>
                </a:solidFill>
                <a:latin typeface="Trebuchet MS" panose="020B0603020202020204" pitchFamily="34" charset="0"/>
                <a:cs typeface="+mn-cs"/>
              </a:rPr>
              <a:t>ГКУ НО НЦЗН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366669" y="936625"/>
            <a:ext cx="1792023" cy="846138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90000" algn="ctr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700" kern="0" dirty="0">
                <a:solidFill>
                  <a:srgbClr val="0033A0"/>
                </a:solidFill>
                <a:latin typeface="Trebuchet MS" pitchFamily="34" charset="0"/>
                <a:cs typeface="Times New Roman" pitchFamily="18" charset="0"/>
              </a:rPr>
              <a:t>Смогу ли я сразу попасть на прием или придется ждать?</a:t>
            </a:r>
          </a:p>
          <a:p>
            <a:pPr indent="90000" algn="ctr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700" kern="0" dirty="0">
                <a:solidFill>
                  <a:srgbClr val="0033A0"/>
                </a:solidFill>
                <a:latin typeface="Trebuchet MS" pitchFamily="34" charset="0"/>
                <a:cs typeface="Times New Roman" pitchFamily="18" charset="0"/>
              </a:rPr>
              <a:t>Есть ли вода и стулья, столы?</a:t>
            </a:r>
          </a:p>
          <a:p>
            <a:pPr indent="90000" algn="ctr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700" kern="0" dirty="0">
                <a:solidFill>
                  <a:srgbClr val="0033A0"/>
                </a:solidFill>
                <a:latin typeface="Trebuchet MS" pitchFamily="34" charset="0"/>
                <a:cs typeface="Times New Roman" pitchFamily="18" charset="0"/>
              </a:rPr>
              <a:t>Много ли людей в помещении? </a:t>
            </a:r>
          </a:p>
          <a:p>
            <a:pPr indent="90000" algn="ctr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700" kern="0" dirty="0">
                <a:solidFill>
                  <a:srgbClr val="0033A0"/>
                </a:solidFill>
                <a:latin typeface="Trebuchet MS" pitchFamily="34" charset="0"/>
                <a:cs typeface="Times New Roman" pitchFamily="18" charset="0"/>
              </a:rPr>
              <a:t>Есть ли возможность дистанционно получить услугу? </a:t>
            </a:r>
          </a:p>
          <a:p>
            <a:pPr indent="90000" algn="ctr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700" kern="0" dirty="0">
                <a:solidFill>
                  <a:srgbClr val="0033A0"/>
                </a:solidFill>
                <a:latin typeface="Trebuchet MS" pitchFamily="34" charset="0"/>
                <a:cs typeface="Times New Roman" pitchFamily="18" charset="0"/>
              </a:rPr>
              <a:t>Вежливые ли сотрудники НЦЗН?</a:t>
            </a:r>
          </a:p>
        </p:txBody>
      </p:sp>
      <p:sp>
        <p:nvSpPr>
          <p:cNvPr id="140" name="object 36"/>
          <p:cNvSpPr/>
          <p:nvPr/>
        </p:nvSpPr>
        <p:spPr bwMode="auto">
          <a:xfrm>
            <a:off x="2827338" y="1854201"/>
            <a:ext cx="1716352" cy="722313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  <a:ln>
            <a:solidFill>
              <a:srgbClr val="0033A0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91" name="object 38"/>
          <p:cNvSpPr txBox="1"/>
          <p:nvPr/>
        </p:nvSpPr>
        <p:spPr>
          <a:xfrm>
            <a:off x="2834216" y="1914525"/>
            <a:ext cx="1700875" cy="444500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0033A0"/>
                </a:solidFill>
                <a:latin typeface="Trebuchet MS" pitchFamily="34" charset="0"/>
                <a:cs typeface="+mn-cs"/>
              </a:rPr>
              <a:t>Обеспечить работу контакт-центра (800)250-47-47) НЦЗН, в том числе обеспечить возможность предварительной записи</a:t>
            </a:r>
          </a:p>
        </p:txBody>
      </p:sp>
      <p:sp>
        <p:nvSpPr>
          <p:cNvPr id="69692" name="Прямоугольник 5"/>
          <p:cNvSpPr>
            <a:spLocks noChangeArrowheads="1"/>
          </p:cNvSpPr>
          <p:nvPr/>
        </p:nvSpPr>
        <p:spPr bwMode="auto">
          <a:xfrm>
            <a:off x="1071431" y="1844675"/>
            <a:ext cx="1697434" cy="630942"/>
          </a:xfrm>
          <a:prstGeom prst="rect">
            <a:avLst/>
          </a:prstGeom>
          <a:solidFill>
            <a:schemeClr val="bg1">
              <a:alpha val="70195"/>
            </a:schemeClr>
          </a:solidFill>
          <a:ln w="9525">
            <a:solidFill>
              <a:srgbClr val="0033A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altLang="ru-RU" sz="700">
                <a:solidFill>
                  <a:srgbClr val="0033A0"/>
                </a:solidFill>
                <a:latin typeface="Trebuchet MS" pitchFamily="34" charset="0"/>
              </a:rPr>
              <a:t>Обеспечение работы регионального сайта НЦЗН. Обеспечить единообразие предоставляемой партнерами СЗН информации об услугах и сервисах НЦЗН</a:t>
            </a:r>
          </a:p>
        </p:txBody>
      </p:sp>
      <p:sp>
        <p:nvSpPr>
          <p:cNvPr id="69693" name="TextBox 5"/>
          <p:cNvSpPr txBox="1">
            <a:spLocks noChangeArrowheads="1"/>
          </p:cNvSpPr>
          <p:nvPr/>
        </p:nvSpPr>
        <p:spPr bwMode="auto">
          <a:xfrm>
            <a:off x="4540250" y="1804989"/>
            <a:ext cx="18161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/>
            <a:r>
              <a:rPr lang="ru-RU" altLang="ru-RU" sz="700">
                <a:solidFill>
                  <a:srgbClr val="0033A0"/>
                </a:solidFill>
                <a:latin typeface="Trebuchet MS" pitchFamily="34" charset="0"/>
              </a:rPr>
              <a:t>Обеспечить доступность, актуальность, проактивность информации по вопросам обращения в НЦЗН, получения мер поддержки в различных каналах взаимодействия гражданина с НЦЗН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086461" y="3670301"/>
            <a:ext cx="1819540" cy="6924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50" dirty="0">
                <a:solidFill>
                  <a:srgbClr val="0033A0"/>
                </a:solidFill>
                <a:latin typeface="Trebuchet MS" panose="020B0603020202020204" pitchFamily="34" charset="0"/>
                <a:cs typeface="+mn-cs"/>
              </a:rPr>
              <a:t>Количество подписок, просмотров в социальных сетях информации, касающейся трудоустройства граждан, возобновляющих трудовую деятельность после длительного перерыва , и предоставления мер поддержки.</a:t>
            </a:r>
          </a:p>
        </p:txBody>
      </p:sp>
      <p:sp>
        <p:nvSpPr>
          <p:cNvPr id="12" name="object 36"/>
          <p:cNvSpPr/>
          <p:nvPr/>
        </p:nvSpPr>
        <p:spPr bwMode="auto">
          <a:xfrm>
            <a:off x="2916767" y="4429126"/>
            <a:ext cx="1745589" cy="703263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  <a:ln>
            <a:solidFill>
              <a:srgbClr val="2F528F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20" name="object 37"/>
          <p:cNvSpPr/>
          <p:nvPr/>
        </p:nvSpPr>
        <p:spPr bwMode="auto">
          <a:xfrm>
            <a:off x="4736306" y="4429125"/>
            <a:ext cx="3370792" cy="685800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3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2" y="f2"/>
                </a:moveTo>
                <a:lnTo>
                  <a:pt x="f5" y="f2"/>
                </a:lnTo>
                <a:lnTo>
                  <a:pt x="f5" y="f6"/>
                </a:lnTo>
                <a:lnTo>
                  <a:pt x="f2" y="f6"/>
                </a:lnTo>
                <a:lnTo>
                  <a:pt x="f2" y="f2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  <a:ln w="9525">
            <a:solidFill>
              <a:srgbClr val="2F528F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2" name="TextBox 23"/>
          <p:cNvSpPr txBox="1">
            <a:spLocks noChangeArrowheads="1"/>
          </p:cNvSpPr>
          <p:nvPr/>
        </p:nvSpPr>
        <p:spPr bwMode="auto">
          <a:xfrm>
            <a:off x="4736307" y="4503739"/>
            <a:ext cx="3422385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/>
            <a:r>
              <a:rPr lang="ru-RU" altLang="ru-RU" sz="700" dirty="0">
                <a:solidFill>
                  <a:srgbClr val="0033A0"/>
                </a:solidFill>
                <a:latin typeface="Trebuchet MS" pitchFamily="34" charset="0"/>
              </a:rPr>
              <a:t>Отсутствие времени у специалиста для индивидуального сопровождения граждан, возобновляющих трудовую деятельность после длительного перерыва </a:t>
            </a:r>
          </a:p>
        </p:txBody>
      </p:sp>
      <p:sp>
        <p:nvSpPr>
          <p:cNvPr id="69698" name="object 38"/>
          <p:cNvSpPr txBox="1">
            <a:spLocks noChangeArrowheads="1"/>
          </p:cNvSpPr>
          <p:nvPr/>
        </p:nvSpPr>
        <p:spPr bwMode="auto">
          <a:xfrm>
            <a:off x="2927085" y="4414838"/>
            <a:ext cx="1726671" cy="76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2701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/>
            <a:r>
              <a:rPr lang="ru-RU" altLang="ru-RU" sz="700">
                <a:solidFill>
                  <a:srgbClr val="0033A0"/>
                </a:solidFill>
                <a:latin typeface="Trebuchet MS" pitchFamily="34" charset="0"/>
              </a:rPr>
              <a:t>-Неполные и непонятные разъяснения сотрудников контакт-центра. </a:t>
            </a:r>
          </a:p>
          <a:p>
            <a:pPr algn="just" eaLnBrk="1" hangingPunct="1"/>
            <a:r>
              <a:rPr lang="ru-RU" altLang="ru-RU" sz="700">
                <a:solidFill>
                  <a:srgbClr val="0033A0"/>
                </a:solidFill>
                <a:latin typeface="Trebuchet MS" pitchFamily="34" charset="0"/>
                <a:cs typeface="Calibri" pitchFamily="34" charset="0"/>
              </a:rPr>
              <a:t>- Гражданин не может дозвониться до НЦЗН, потом забудет, что вообще надо позвонить, в таком нестабильном состоянии приходит в НЦЗН и демонстрирует негатив.</a:t>
            </a:r>
            <a:endParaRPr lang="ru-RU" altLang="ru-RU" sz="700">
              <a:solidFill>
                <a:srgbClr val="0033A0"/>
              </a:solidFill>
              <a:latin typeface="Trebuchet MS" pitchFamily="34" charset="0"/>
            </a:endParaRPr>
          </a:p>
        </p:txBody>
      </p:sp>
      <p:sp>
        <p:nvSpPr>
          <p:cNvPr id="69699" name="TextBox 28"/>
          <p:cNvSpPr txBox="1">
            <a:spLocks noChangeArrowheads="1"/>
          </p:cNvSpPr>
          <p:nvPr/>
        </p:nvSpPr>
        <p:spPr bwMode="auto">
          <a:xfrm>
            <a:off x="8107098" y="4581526"/>
            <a:ext cx="1852216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/>
            <a:r>
              <a:rPr lang="ru-RU" altLang="ru-RU" sz="700">
                <a:solidFill>
                  <a:srgbClr val="0033A0"/>
                </a:solidFill>
                <a:latin typeface="Trebuchet MS" pitchFamily="34" charset="0"/>
              </a:rPr>
              <a:t>Недостаточное владение сотрудниками ЦЗН компетенциями сервисного обслуживания клиентов.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8060665" y="5574030"/>
            <a:ext cx="1908969" cy="116998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indent="-90000" algn="just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700" dirty="0">
                <a:solidFill>
                  <a:srgbClr val="0033A0"/>
                </a:solidFill>
                <a:latin typeface="Trebuchet MS" panose="020B0603020202020204" pitchFamily="34" charset="0"/>
                <a:cs typeface="+mn-cs"/>
              </a:rPr>
              <a:t>Наполнение актуальной и понятной информацией официального сайта ГКУ НО «НЦЗН», социальных сетей (ВКонтакте, Телеграмм).</a:t>
            </a:r>
          </a:p>
          <a:p>
            <a:pPr indent="-90000" algn="just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700" dirty="0">
                <a:solidFill>
                  <a:srgbClr val="0033A0"/>
                </a:solidFill>
                <a:latin typeface="Trebuchet MS" panose="020B0603020202020204" pitchFamily="34" charset="0"/>
                <a:cs typeface="+mn-cs"/>
              </a:rPr>
              <a:t>Обеспечение удобной логистики (навигации) сайта ГКУ НО «НЦЗН» – размещение отдельного баннера для граждан, возобновляющих трудовую деятельность после длительного перерыва , на главной странице сайта.</a:t>
            </a:r>
          </a:p>
        </p:txBody>
      </p:sp>
      <p:pic>
        <p:nvPicPr>
          <p:cNvPr id="69701" name="object 5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7967" y="2697164"/>
            <a:ext cx="995760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702" name="Рисунок 3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36174" y="2860676"/>
            <a:ext cx="639763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703" name="Рисунок 4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8821" y="2598739"/>
            <a:ext cx="552053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704" name="Рисунок 4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8784" y="3182939"/>
            <a:ext cx="546894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705" name="Рисунок 5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2213" y="2874963"/>
            <a:ext cx="576131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706" name="Рисунок 5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2035" y="2832100"/>
            <a:ext cx="653521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4" name="Соединитель: изогнутый 63"/>
          <p:cNvCxnSpPr>
            <a:stCxn id="69702" idx="3"/>
            <a:endCxn id="69704" idx="1"/>
          </p:cNvCxnSpPr>
          <p:nvPr/>
        </p:nvCxnSpPr>
        <p:spPr>
          <a:xfrm>
            <a:off x="1702594" y="3181351"/>
            <a:ext cx="416190" cy="252413"/>
          </a:xfrm>
          <a:prstGeom prst="curvedConnector3">
            <a:avLst/>
          </a:prstGeom>
          <a:ln w="12700">
            <a:solidFill>
              <a:srgbClr val="0033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Соединитель: изогнутый 69"/>
          <p:cNvCxnSpPr>
            <a:cxnSpLocks/>
            <a:stCxn id="69702" idx="3"/>
            <a:endCxn id="69703" idx="1"/>
          </p:cNvCxnSpPr>
          <p:nvPr/>
        </p:nvCxnSpPr>
        <p:spPr>
          <a:xfrm flipV="1">
            <a:off x="1702594" y="2854326"/>
            <a:ext cx="1766227" cy="327025"/>
          </a:xfrm>
          <a:prstGeom prst="curvedConnector3">
            <a:avLst/>
          </a:prstGeom>
          <a:ln w="12700">
            <a:solidFill>
              <a:srgbClr val="0033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 стрелкой 78"/>
          <p:cNvCxnSpPr>
            <a:cxnSpLocks/>
            <a:stCxn id="69703" idx="3"/>
            <a:endCxn id="69701" idx="1"/>
          </p:cNvCxnSpPr>
          <p:nvPr/>
        </p:nvCxnSpPr>
        <p:spPr>
          <a:xfrm>
            <a:off x="4020873" y="2854325"/>
            <a:ext cx="877094" cy="209550"/>
          </a:xfrm>
          <a:prstGeom prst="straightConnector1">
            <a:avLst/>
          </a:prstGeom>
          <a:ln w="12700">
            <a:solidFill>
              <a:srgbClr val="CF452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 стрелкой 81"/>
          <p:cNvCxnSpPr>
            <a:stCxn id="69704" idx="3"/>
            <a:endCxn id="69701" idx="1"/>
          </p:cNvCxnSpPr>
          <p:nvPr/>
        </p:nvCxnSpPr>
        <p:spPr>
          <a:xfrm flipV="1">
            <a:off x="2665677" y="3063875"/>
            <a:ext cx="2232290" cy="369888"/>
          </a:xfrm>
          <a:prstGeom prst="straightConnector1">
            <a:avLst/>
          </a:prstGeom>
          <a:ln w="12700">
            <a:solidFill>
              <a:srgbClr val="CF452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Стрелка: вправо 84"/>
          <p:cNvSpPr/>
          <p:nvPr/>
        </p:nvSpPr>
        <p:spPr>
          <a:xfrm>
            <a:off x="6029590" y="3074988"/>
            <a:ext cx="797983" cy="228600"/>
          </a:xfrm>
          <a:prstGeom prst="rightArrow">
            <a:avLst/>
          </a:prstGeom>
          <a:solidFill>
            <a:srgbClr val="CF452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8" name="Стрелка: вправо 87"/>
          <p:cNvSpPr/>
          <p:nvPr/>
        </p:nvSpPr>
        <p:spPr>
          <a:xfrm>
            <a:off x="7809575" y="3071813"/>
            <a:ext cx="797983" cy="228600"/>
          </a:xfrm>
          <a:prstGeom prst="rightArrow">
            <a:avLst/>
          </a:prstGeom>
          <a:solidFill>
            <a:srgbClr val="CF452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9713" name="TextBox 97"/>
          <p:cNvSpPr txBox="1">
            <a:spLocks noChangeArrowheads="1"/>
          </p:cNvSpPr>
          <p:nvPr/>
        </p:nvSpPr>
        <p:spPr bwMode="auto">
          <a:xfrm>
            <a:off x="5157656" y="3101976"/>
            <a:ext cx="727471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500" b="1">
                <a:solidFill>
                  <a:srgbClr val="0033A0"/>
                </a:solidFill>
              </a:rPr>
              <a:t>НЦЗН</a:t>
            </a:r>
          </a:p>
        </p:txBody>
      </p:sp>
      <p:pic>
        <p:nvPicPr>
          <p:cNvPr id="69714" name="Рисунок 107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3519" y="2728913"/>
            <a:ext cx="218414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412999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4763"/>
            <a:ext cx="3632200" cy="6873876"/>
          </a:xfrm>
          <a:prstGeom prst="rect">
            <a:avLst/>
          </a:prstGeom>
          <a:solidFill>
            <a:srgbClr val="0033A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467336" y="-6350"/>
            <a:ext cx="2424906" cy="6883400"/>
          </a:xfrm>
          <a:prstGeom prst="rect">
            <a:avLst/>
          </a:prstGeom>
          <a:solidFill>
            <a:srgbClr val="69B3E7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621882" y="-6350"/>
            <a:ext cx="3864372" cy="6875463"/>
          </a:xfrm>
          <a:prstGeom prst="rect">
            <a:avLst/>
          </a:prstGeom>
          <a:solidFill>
            <a:srgbClr val="CF452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800">
                <a:solidFill>
                  <a:srgbClr val="CF4520"/>
                </a:solidFill>
                <a:latin typeface="Trebuchet MS" panose="020B0603020202020204" pitchFamily="34" charset="0"/>
              </a:rPr>
              <a:t>ждан </a:t>
            </a:r>
            <a:endParaRPr lang="ru-RU" dirty="0"/>
          </a:p>
        </p:txBody>
      </p:sp>
      <p:sp>
        <p:nvSpPr>
          <p:cNvPr id="88" name="object 36"/>
          <p:cNvSpPr/>
          <p:nvPr/>
        </p:nvSpPr>
        <p:spPr bwMode="auto">
          <a:xfrm>
            <a:off x="7646194" y="1744663"/>
            <a:ext cx="2141141" cy="476250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  <a:ln>
            <a:solidFill>
              <a:srgbClr val="577EF9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2" name="object 2"/>
          <p:cNvSpPr/>
          <p:nvPr/>
        </p:nvSpPr>
        <p:spPr>
          <a:xfrm>
            <a:off x="151341" y="11114"/>
            <a:ext cx="3317479" cy="409575"/>
          </a:xfrm>
          <a:custGeom>
            <a:avLst/>
            <a:gdLst>
              <a:gd name="f0" fmla="val w"/>
              <a:gd name="f1" fmla="val h"/>
              <a:gd name="f2" fmla="val 0"/>
              <a:gd name="f3" fmla="val 2526665"/>
              <a:gd name="f4" fmla="val 408305"/>
              <a:gd name="f5" fmla="val 2458601"/>
              <a:gd name="f6" fmla="val 68009"/>
              <a:gd name="f7" fmla="val 41536"/>
              <a:gd name="f8" fmla="val 5344"/>
              <a:gd name="f9" fmla="val 19919"/>
              <a:gd name="f10" fmla="val 41537"/>
              <a:gd name="f11" fmla="val 340043"/>
              <a:gd name="f12" fmla="val 366516"/>
              <a:gd name="f13" fmla="val 388133"/>
              <a:gd name="f14" fmla="val 402708"/>
              <a:gd name="f15" fmla="val 408053"/>
              <a:gd name="f16" fmla="val 2485073"/>
              <a:gd name="f17" fmla="val 2506690"/>
              <a:gd name="f18" fmla="val 2521265"/>
              <a:gd name="f19" fmla="val 2526609"/>
              <a:gd name="f20" fmla="*/ f0 1 2526665"/>
              <a:gd name="f21" fmla="*/ f1 1 408305"/>
              <a:gd name="f22" fmla="val f2"/>
              <a:gd name="f23" fmla="val f3"/>
              <a:gd name="f24" fmla="val f4"/>
              <a:gd name="f25" fmla="+- f24 0 f22"/>
              <a:gd name="f26" fmla="+- f23 0 f22"/>
              <a:gd name="f27" fmla="*/ f26 1 2526665"/>
              <a:gd name="f28" fmla="*/ f25 1 408305"/>
              <a:gd name="f29" fmla="*/ f22 1 f27"/>
              <a:gd name="f30" fmla="*/ f23 1 f27"/>
              <a:gd name="f31" fmla="*/ f22 1 f28"/>
              <a:gd name="f32" fmla="*/ f24 1 f28"/>
              <a:gd name="f33" fmla="*/ f29 f20 1"/>
              <a:gd name="f34" fmla="*/ f30 f20 1"/>
              <a:gd name="f35" fmla="*/ f32 f21 1"/>
              <a:gd name="f36" fmla="*/ f31 f2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3" t="f36" r="f34" b="f35"/>
            <a:pathLst>
              <a:path w="2526665" h="408305">
                <a:moveTo>
                  <a:pt x="f5" y="f2"/>
                </a:moveTo>
                <a:lnTo>
                  <a:pt x="f6" y="f2"/>
                </a:lnTo>
                <a:lnTo>
                  <a:pt x="f7" y="f8"/>
                </a:lnTo>
                <a:lnTo>
                  <a:pt x="f9" y="f9"/>
                </a:lnTo>
                <a:lnTo>
                  <a:pt x="f8" y="f10"/>
                </a:lnTo>
                <a:lnTo>
                  <a:pt x="f2" y="f6"/>
                </a:lnTo>
                <a:lnTo>
                  <a:pt x="f2" y="f11"/>
                </a:lnTo>
                <a:lnTo>
                  <a:pt x="f8" y="f12"/>
                </a:lnTo>
                <a:lnTo>
                  <a:pt x="f9" y="f13"/>
                </a:lnTo>
                <a:lnTo>
                  <a:pt x="f7" y="f14"/>
                </a:lnTo>
                <a:lnTo>
                  <a:pt x="f6" y="f15"/>
                </a:lnTo>
                <a:lnTo>
                  <a:pt x="f5" y="f15"/>
                </a:lnTo>
                <a:lnTo>
                  <a:pt x="f16" y="f14"/>
                </a:lnTo>
                <a:lnTo>
                  <a:pt x="f17" y="f13"/>
                </a:lnTo>
                <a:lnTo>
                  <a:pt x="f18" y="f12"/>
                </a:lnTo>
                <a:lnTo>
                  <a:pt x="f19" y="f11"/>
                </a:lnTo>
                <a:lnTo>
                  <a:pt x="f19" y="f6"/>
                </a:lnTo>
                <a:lnTo>
                  <a:pt x="f18" y="f10"/>
                </a:lnTo>
                <a:lnTo>
                  <a:pt x="f17" y="f9"/>
                </a:lnTo>
                <a:lnTo>
                  <a:pt x="f16" y="f8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85000"/>
            </a:schemeClr>
          </a:solidFill>
          <a:ln>
            <a:noFill/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70663" name="object 3"/>
          <p:cNvSpPr txBox="1">
            <a:spLocks noChangeArrowheads="1"/>
          </p:cNvSpPr>
          <p:nvPr/>
        </p:nvSpPr>
        <p:spPr bwMode="auto">
          <a:xfrm>
            <a:off x="159941" y="33338"/>
            <a:ext cx="330028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2701" rIns="0" bIns="0">
            <a:spAutoFit/>
          </a:bodyPr>
          <a:lstStyle>
            <a:lvl1pPr marL="127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100"/>
              </a:spcBef>
            </a:pPr>
            <a:r>
              <a:rPr lang="ru-RU" altLang="ru-RU">
                <a:solidFill>
                  <a:srgbClr val="0033A0"/>
                </a:solidFill>
                <a:latin typeface="Trebuchet MS" pitchFamily="34" charset="0"/>
              </a:rPr>
              <a:t>Решение о выборе</a:t>
            </a:r>
          </a:p>
        </p:txBody>
      </p:sp>
      <p:sp>
        <p:nvSpPr>
          <p:cNvPr id="6" name="object 6"/>
          <p:cNvSpPr/>
          <p:nvPr/>
        </p:nvSpPr>
        <p:spPr>
          <a:xfrm>
            <a:off x="7592881" y="-4763"/>
            <a:ext cx="2199613" cy="420688"/>
          </a:xfrm>
          <a:custGeom>
            <a:avLst/>
            <a:gdLst>
              <a:gd name="f0" fmla="val w"/>
              <a:gd name="f1" fmla="val h"/>
              <a:gd name="f2" fmla="val 0"/>
              <a:gd name="f3" fmla="val 1821179"/>
              <a:gd name="f4" fmla="val 408305"/>
              <a:gd name="f5" fmla="val 1752578"/>
              <a:gd name="f6" fmla="val 68008"/>
              <a:gd name="f7" fmla="val 41536"/>
              <a:gd name="f8" fmla="val 5344"/>
              <a:gd name="f9" fmla="val 19919"/>
              <a:gd name="f10" fmla="val 41537"/>
              <a:gd name="f11" fmla="val 68009"/>
              <a:gd name="f12" fmla="val 340043"/>
              <a:gd name="f13" fmla="val 366516"/>
              <a:gd name="f14" fmla="val 388134"/>
              <a:gd name="f15" fmla="val 402709"/>
              <a:gd name="f16" fmla="val 408053"/>
              <a:gd name="f17" fmla="val 1779050"/>
              <a:gd name="f18" fmla="val 1800668"/>
              <a:gd name="f19" fmla="val 1815243"/>
              <a:gd name="f20" fmla="val 1820588"/>
              <a:gd name="f21" fmla="*/ f0 1 1821179"/>
              <a:gd name="f22" fmla="*/ f1 1 408305"/>
              <a:gd name="f23" fmla="val f2"/>
              <a:gd name="f24" fmla="val f3"/>
              <a:gd name="f25" fmla="val f4"/>
              <a:gd name="f26" fmla="+- f25 0 f23"/>
              <a:gd name="f27" fmla="+- f24 0 f23"/>
              <a:gd name="f28" fmla="*/ f27 1 1821179"/>
              <a:gd name="f29" fmla="*/ f26 1 408305"/>
              <a:gd name="f30" fmla="*/ f23 1 f28"/>
              <a:gd name="f31" fmla="*/ f24 1 f28"/>
              <a:gd name="f32" fmla="*/ f23 1 f29"/>
              <a:gd name="f33" fmla="*/ f25 1 f29"/>
              <a:gd name="f34" fmla="*/ f30 f21 1"/>
              <a:gd name="f35" fmla="*/ f31 f21 1"/>
              <a:gd name="f36" fmla="*/ f33 f22 1"/>
              <a:gd name="f37" fmla="*/ f32 f2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4" t="f37" r="f35" b="f36"/>
            <a:pathLst>
              <a:path w="1821179" h="408305">
                <a:moveTo>
                  <a:pt x="f5" y="f2"/>
                </a:moveTo>
                <a:lnTo>
                  <a:pt x="f6" y="f2"/>
                </a:lnTo>
                <a:lnTo>
                  <a:pt x="f7" y="f8"/>
                </a:lnTo>
                <a:lnTo>
                  <a:pt x="f9" y="f9"/>
                </a:lnTo>
                <a:lnTo>
                  <a:pt x="f8" y="f10"/>
                </a:lnTo>
                <a:lnTo>
                  <a:pt x="f2" y="f11"/>
                </a:lnTo>
                <a:lnTo>
                  <a:pt x="f2" y="f12"/>
                </a:lnTo>
                <a:lnTo>
                  <a:pt x="f8" y="f13"/>
                </a:lnTo>
                <a:lnTo>
                  <a:pt x="f9" y="f14"/>
                </a:lnTo>
                <a:lnTo>
                  <a:pt x="f7" y="f15"/>
                </a:lnTo>
                <a:lnTo>
                  <a:pt x="f6" y="f16"/>
                </a:lnTo>
                <a:lnTo>
                  <a:pt x="f5" y="f16"/>
                </a:lnTo>
                <a:lnTo>
                  <a:pt x="f17" y="f15"/>
                </a:lnTo>
                <a:lnTo>
                  <a:pt x="f18" y="f14"/>
                </a:lnTo>
                <a:lnTo>
                  <a:pt x="f19" y="f13"/>
                </a:lnTo>
                <a:lnTo>
                  <a:pt x="f20" y="f12"/>
                </a:lnTo>
                <a:lnTo>
                  <a:pt x="f20" y="f11"/>
                </a:lnTo>
                <a:lnTo>
                  <a:pt x="f19" y="f10"/>
                </a:lnTo>
                <a:lnTo>
                  <a:pt x="f18" y="f9"/>
                </a:lnTo>
                <a:lnTo>
                  <a:pt x="f17" y="f8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  <a:ln>
            <a:noFill/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70665" name="object 7"/>
          <p:cNvSpPr txBox="1">
            <a:spLocks noGrp="1"/>
          </p:cNvSpPr>
          <p:nvPr>
            <p:ph type="title"/>
          </p:nvPr>
        </p:nvSpPr>
        <p:spPr>
          <a:xfrm>
            <a:off x="7601479" y="-50800"/>
            <a:ext cx="2201333" cy="434975"/>
          </a:xfrm>
        </p:spPr>
        <p:txBody>
          <a:bodyPr tIns="26673" anchorCtr="1"/>
          <a:lstStyle>
            <a:lvl1pPr marL="22225" indent="-9525">
              <a:defRPr sz="1400">
                <a:solidFill>
                  <a:srgbClr val="00000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defRPr>
            </a:lvl1pPr>
            <a:lvl2pPr marL="22225" indent="-9525">
              <a:defRPr sz="1400">
                <a:solidFill>
                  <a:srgbClr val="00000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defRPr>
            </a:lvl2pPr>
            <a:lvl3pPr marL="22225" indent="-9525">
              <a:defRPr sz="1400">
                <a:solidFill>
                  <a:srgbClr val="00000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defRPr>
            </a:lvl3pPr>
            <a:lvl4pPr marL="22225" indent="-9525">
              <a:defRPr sz="1400">
                <a:solidFill>
                  <a:srgbClr val="00000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defRPr>
            </a:lvl4pPr>
            <a:lvl5pPr marL="22225" indent="-9525">
              <a:defRPr sz="1400">
                <a:solidFill>
                  <a:srgbClr val="00000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defRPr>
            </a:lvl5pPr>
            <a:lvl6pPr marL="479425" indent="-9525" hangingPunct="0">
              <a:defRPr sz="1400">
                <a:solidFill>
                  <a:srgbClr val="00000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defRPr>
            </a:lvl6pPr>
            <a:lvl7pPr marL="936625" indent="-9525" hangingPunct="0">
              <a:defRPr sz="1400">
                <a:solidFill>
                  <a:srgbClr val="00000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defRPr>
            </a:lvl7pPr>
            <a:lvl8pPr marL="1393825" indent="-9525" hangingPunct="0">
              <a:defRPr sz="1400">
                <a:solidFill>
                  <a:srgbClr val="00000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defRPr>
            </a:lvl8pPr>
            <a:lvl9pPr marL="1851025" indent="-9525" hangingPunct="0">
              <a:defRPr sz="1400">
                <a:solidFill>
                  <a:srgbClr val="00000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defRPr>
            </a:lvl9pPr>
          </a:lstStyle>
          <a:p>
            <a:pPr eaLnBrk="1" hangingPunct="1">
              <a:lnSpc>
                <a:spcPts val="1613"/>
              </a:lnSpc>
              <a:spcBef>
                <a:spcPts val="213"/>
              </a:spcBef>
            </a:pPr>
            <a:r>
              <a:rPr altLang="ru-RU" b="1">
                <a:solidFill>
                  <a:srgbClr val="577EF9"/>
                </a:solidFill>
              </a:rPr>
              <a:t>Дополнительные услуги и тренинги</a:t>
            </a:r>
          </a:p>
        </p:txBody>
      </p:sp>
      <p:sp>
        <p:nvSpPr>
          <p:cNvPr id="27" name="object 36"/>
          <p:cNvSpPr/>
          <p:nvPr/>
        </p:nvSpPr>
        <p:spPr bwMode="auto">
          <a:xfrm>
            <a:off x="154782" y="793751"/>
            <a:ext cx="1592527" cy="911225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rgbClr val="FFFFFF">
              <a:alpha val="85000"/>
            </a:srgbClr>
          </a:solidFill>
          <a:ln>
            <a:solidFill>
              <a:srgbClr val="2F528F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82" name="object 36"/>
          <p:cNvSpPr/>
          <p:nvPr/>
        </p:nvSpPr>
        <p:spPr bwMode="auto">
          <a:xfrm>
            <a:off x="7620398" y="441325"/>
            <a:ext cx="2163498" cy="458788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rgbClr val="FFFFFF">
              <a:alpha val="75000"/>
            </a:srgbClr>
          </a:solidFill>
          <a:ln>
            <a:solidFill>
              <a:srgbClr val="577EF9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85" name="object 36"/>
          <p:cNvSpPr/>
          <p:nvPr/>
        </p:nvSpPr>
        <p:spPr bwMode="auto">
          <a:xfrm>
            <a:off x="7627277" y="973139"/>
            <a:ext cx="2163498" cy="676275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  <a:ln>
            <a:solidFill>
              <a:srgbClr val="577EF9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97" name="object 36"/>
          <p:cNvSpPr/>
          <p:nvPr/>
        </p:nvSpPr>
        <p:spPr bwMode="auto">
          <a:xfrm>
            <a:off x="7637596" y="4902201"/>
            <a:ext cx="2172096" cy="271463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rgbClr val="FFFFFF">
              <a:alpha val="75000"/>
            </a:srgbClr>
          </a:solidFill>
          <a:ln>
            <a:solidFill>
              <a:srgbClr val="577EF9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100" name="object 36"/>
          <p:cNvSpPr/>
          <p:nvPr/>
        </p:nvSpPr>
        <p:spPr bwMode="auto">
          <a:xfrm>
            <a:off x="7649634" y="5248276"/>
            <a:ext cx="2151460" cy="1503363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  <a:ln>
            <a:solidFill>
              <a:srgbClr val="577EF9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103" name="object 36"/>
          <p:cNvSpPr/>
          <p:nvPr/>
        </p:nvSpPr>
        <p:spPr bwMode="auto">
          <a:xfrm>
            <a:off x="154782" y="441326"/>
            <a:ext cx="3300281" cy="288925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85000"/>
            </a:schemeClr>
          </a:solidFill>
          <a:ln>
            <a:solidFill>
              <a:srgbClr val="0033A0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105" name="Прямоугольник 160"/>
          <p:cNvSpPr/>
          <p:nvPr/>
        </p:nvSpPr>
        <p:spPr>
          <a:xfrm>
            <a:off x="-125545" y="449263"/>
            <a:ext cx="3632201" cy="25400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anchorCtr="1">
            <a:spAutoFit/>
          </a:bodyPr>
          <a:lstStyle/>
          <a:p>
            <a:pPr marL="226698" algn="ctr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050" b="1" kern="0" dirty="0">
                <a:solidFill>
                  <a:srgbClr val="0033A0"/>
                </a:solidFill>
                <a:latin typeface="Trebuchet MS"/>
                <a:cs typeface="+mn-cs"/>
              </a:rPr>
              <a:t>Выбор удобного способа обращения в НЦЗН</a:t>
            </a:r>
            <a:endParaRPr lang="ru-RU" sz="1050" b="1" kern="0" dirty="0">
              <a:solidFill>
                <a:srgbClr val="0033A0"/>
              </a:solidFill>
              <a:latin typeface="Trebuchet MS"/>
              <a:cs typeface="Trebuchet MS"/>
            </a:endParaRPr>
          </a:p>
        </p:txBody>
      </p:sp>
      <p:sp>
        <p:nvSpPr>
          <p:cNvPr id="106" name="Прямоугольник 164"/>
          <p:cNvSpPr/>
          <p:nvPr/>
        </p:nvSpPr>
        <p:spPr>
          <a:xfrm>
            <a:off x="7525808" y="393701"/>
            <a:ext cx="2380192" cy="530225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anchorCtr="1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50" b="1" dirty="0">
                <a:solidFill>
                  <a:srgbClr val="577EF9"/>
                </a:solidFill>
                <a:latin typeface="Trebuchet MS" pitchFamily="34" charset="0"/>
                <a:cs typeface="+mn-cs"/>
              </a:rPr>
              <a:t>Повышение уверенности в себе, своей самооценки, мотивации для трудоустройства</a:t>
            </a:r>
          </a:p>
        </p:txBody>
      </p:sp>
      <p:sp>
        <p:nvSpPr>
          <p:cNvPr id="107" name="object 38"/>
          <p:cNvSpPr txBox="1"/>
          <p:nvPr/>
        </p:nvSpPr>
        <p:spPr>
          <a:xfrm>
            <a:off x="177140" y="803276"/>
            <a:ext cx="1577048" cy="874713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0033A0"/>
                </a:solidFill>
                <a:latin typeface="Trebuchet MS" panose="020B0603020202020204" pitchFamily="34" charset="0"/>
                <a:ea typeface="Calibri"/>
                <a:cs typeface="Calibri"/>
              </a:rPr>
              <a:t> </a:t>
            </a:r>
            <a:r>
              <a:rPr lang="ru-RU" sz="700" dirty="0">
                <a:solidFill>
                  <a:srgbClr val="0033A0"/>
                </a:solidFill>
                <a:latin typeface="Trebuchet MS" panose="020B0603020202020204" pitchFamily="34" charset="0"/>
                <a:cs typeface="+mn-cs"/>
              </a:rPr>
              <a:t>Было бы полезно изучить отзывы других людей на обслуживание в офисах НЦЗН.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700" dirty="0">
              <a:solidFill>
                <a:srgbClr val="0033A0"/>
              </a:solidFill>
              <a:latin typeface="Trebuchet MS" panose="020B0603020202020204" pitchFamily="34" charset="0"/>
              <a:cs typeface="+mn-cs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0033A0"/>
                </a:solidFill>
                <a:latin typeface="Trebuchet MS" panose="020B0603020202020204" pitchFamily="34" charset="0"/>
                <a:cs typeface="+mn-cs"/>
              </a:rPr>
              <a:t>В какой НЦЗН обращаться, если регистрация в одном месте, а фактическое место проживания – в другом?</a:t>
            </a:r>
          </a:p>
        </p:txBody>
      </p:sp>
      <p:sp>
        <p:nvSpPr>
          <p:cNvPr id="115" name="object 38"/>
          <p:cNvSpPr txBox="1"/>
          <p:nvPr/>
        </p:nvSpPr>
        <p:spPr>
          <a:xfrm>
            <a:off x="7653073" y="1017331"/>
            <a:ext cx="2105025" cy="643767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577EF9"/>
                </a:solidFill>
                <a:latin typeface="Trebuchet MS" panose="020B0603020202020204" pitchFamily="34" charset="0"/>
                <a:cs typeface="+mn-cs"/>
              </a:rPr>
              <a:t>Поможет ли это мне для поиска работы?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577EF9"/>
                </a:solidFill>
                <a:latin typeface="Trebuchet MS" panose="020B0603020202020204" pitchFamily="34" charset="0"/>
                <a:cs typeface="+mn-cs"/>
              </a:rPr>
              <a:t>Чувствую себя «оторванным» от жизни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577EF9"/>
                </a:solidFill>
                <a:latin typeface="Trebuchet MS" panose="020B0603020202020204" pitchFamily="34" charset="0"/>
                <a:cs typeface="+mn-cs"/>
              </a:rPr>
              <a:t>Как настроиться на работу?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577EF9"/>
                </a:solidFill>
                <a:latin typeface="Trebuchet MS" panose="020B0603020202020204" pitchFamily="34" charset="0"/>
                <a:cs typeface="+mn-cs"/>
              </a:rPr>
              <a:t>Как правильно составить резюме?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577EF9"/>
                </a:solidFill>
                <a:latin typeface="Trebuchet MS" panose="020B0603020202020204" pitchFamily="34" charset="0"/>
                <a:cs typeface="+mn-cs"/>
              </a:rPr>
              <a:t>Утрачена квалификация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600" kern="0" dirty="0">
              <a:solidFill>
                <a:srgbClr val="577EF9"/>
              </a:solidFill>
              <a:latin typeface="Trebuchet MS" panose="020B0603020202020204" pitchFamily="34" charset="0"/>
              <a:cs typeface="Calibri"/>
            </a:endParaRPr>
          </a:p>
        </p:txBody>
      </p:sp>
      <p:sp>
        <p:nvSpPr>
          <p:cNvPr id="126" name="object 38"/>
          <p:cNvSpPr txBox="1"/>
          <p:nvPr/>
        </p:nvSpPr>
        <p:spPr>
          <a:xfrm>
            <a:off x="7684889" y="5301290"/>
            <a:ext cx="2111904" cy="1413208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577EF9"/>
                </a:solidFill>
                <a:latin typeface="Trebuchet MS" panose="020B0603020202020204" pitchFamily="34" charset="0"/>
                <a:cs typeface="+mn-cs"/>
              </a:rPr>
              <a:t>     Проведение профилирования граждан, возобновляющие трудовую деятельность после длительного перерыва с целью выявления мотивации поиска работы по востребованной профессии.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577EF9"/>
                </a:solidFill>
                <a:latin typeface="Trebuchet MS" panose="020B0603020202020204" pitchFamily="34" charset="0"/>
                <a:cs typeface="+mn-cs"/>
              </a:rPr>
              <a:t>     Обучение сотрудников НЦЗН индивидуальному подходу в работе с гражданами, определению оптимальных для оказания гражданину государственных услуг и сервисов.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577EF9"/>
                </a:solidFill>
                <a:latin typeface="Trebuchet MS" panose="020B0603020202020204" pitchFamily="34" charset="0"/>
                <a:cs typeface="+mn-cs"/>
              </a:rPr>
              <a:t>    Проведение занятий по социальной адаптации, психологической поддержке, профессиональной ориентации, профессиональное обучение/повышение квалификации</a:t>
            </a:r>
          </a:p>
        </p:txBody>
      </p:sp>
      <p:sp>
        <p:nvSpPr>
          <p:cNvPr id="137" name="object 38"/>
          <p:cNvSpPr txBox="1"/>
          <p:nvPr/>
        </p:nvSpPr>
        <p:spPr>
          <a:xfrm>
            <a:off x="5023512" y="1193800"/>
            <a:ext cx="1080029" cy="198438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 dirty="0">
              <a:solidFill>
                <a:srgbClr val="000000"/>
              </a:solidFill>
              <a:latin typeface="Trebuchet MS"/>
              <a:cs typeface="Times New Roman" pitchFamily="18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 dirty="0">
              <a:solidFill>
                <a:srgbClr val="000000"/>
              </a:solidFill>
              <a:latin typeface="Trebuchet MS"/>
              <a:cs typeface="Calibri"/>
            </a:endParaRPr>
          </a:p>
        </p:txBody>
      </p:sp>
      <p:sp>
        <p:nvSpPr>
          <p:cNvPr id="161" name="Прямоугольник 160"/>
          <p:cNvSpPr/>
          <p:nvPr/>
        </p:nvSpPr>
        <p:spPr>
          <a:xfrm>
            <a:off x="7628996" y="1698625"/>
            <a:ext cx="2148020" cy="5222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577EF9"/>
                </a:solidFill>
                <a:latin typeface="Trebuchet MS" panose="020B0603020202020204" pitchFamily="34" charset="0"/>
                <a:cs typeface="+mn-cs"/>
              </a:rPr>
              <a:t>Обеспечение эффективности проведения мероприятий, направленных на повышение самооценки гражданина, мотивации на трудоустройство</a:t>
            </a:r>
          </a:p>
        </p:txBody>
      </p:sp>
      <p:sp>
        <p:nvSpPr>
          <p:cNvPr id="163" name="Прямоугольник 162"/>
          <p:cNvSpPr/>
          <p:nvPr/>
        </p:nvSpPr>
        <p:spPr>
          <a:xfrm>
            <a:off x="7699508" y="4938714"/>
            <a:ext cx="2182415" cy="2000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577EF9"/>
                </a:solidFill>
                <a:latin typeface="Trebuchet MS" panose="020B0603020202020204" pitchFamily="34" charset="0"/>
                <a:cs typeface="+mn-cs"/>
              </a:rPr>
              <a:t>ГКУ НО НЦЗН</a:t>
            </a:r>
          </a:p>
        </p:txBody>
      </p:sp>
      <p:sp>
        <p:nvSpPr>
          <p:cNvPr id="8" name="object 36"/>
          <p:cNvSpPr/>
          <p:nvPr/>
        </p:nvSpPr>
        <p:spPr bwMode="auto">
          <a:xfrm>
            <a:off x="1872854" y="793751"/>
            <a:ext cx="1592527" cy="911225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rgbClr val="FFFFFF">
              <a:alpha val="85000"/>
            </a:srgbClr>
          </a:solidFill>
          <a:ln>
            <a:solidFill>
              <a:srgbClr val="2F528F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108" name="object 38"/>
          <p:cNvSpPr txBox="1"/>
          <p:nvPr/>
        </p:nvSpPr>
        <p:spPr>
          <a:xfrm>
            <a:off x="1876294" y="1011238"/>
            <a:ext cx="1606285" cy="766762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0033A0"/>
                </a:solidFill>
                <a:latin typeface="Trebuchet MS" panose="020B0603020202020204" pitchFamily="34" charset="0"/>
                <a:cs typeface="+mn-cs"/>
              </a:rPr>
              <a:t>Можно ли выбрать удобную мне дату  и ближайший ко мне НЦЗН?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700" dirty="0">
              <a:solidFill>
                <a:srgbClr val="0033A0"/>
              </a:solidFill>
              <a:latin typeface="Trebuchet MS" panose="020B0603020202020204" pitchFamily="34" charset="0"/>
              <a:cs typeface="+mn-cs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0033A0"/>
                </a:solidFill>
                <a:latin typeface="Trebuchet MS" panose="020B0603020202020204" pitchFamily="34" charset="0"/>
                <a:cs typeface="+mn-cs"/>
              </a:rPr>
              <a:t>Есть ли возможность дистанционно записаться в НЦЗН?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700" kern="0" dirty="0">
              <a:solidFill>
                <a:srgbClr val="0033A0"/>
              </a:solidFill>
              <a:latin typeface="Trebuchet MS" panose="020B0603020202020204" pitchFamily="34" charset="0"/>
              <a:cs typeface="Calibri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700" kern="0" dirty="0">
              <a:solidFill>
                <a:srgbClr val="0033A0"/>
              </a:solidFill>
              <a:latin typeface="Trebuchet MS" panose="020B0603020202020204" pitchFamily="34" charset="0"/>
              <a:cs typeface="Calibri"/>
            </a:endParaRPr>
          </a:p>
        </p:txBody>
      </p:sp>
      <p:sp>
        <p:nvSpPr>
          <p:cNvPr id="9" name="object 36"/>
          <p:cNvSpPr/>
          <p:nvPr/>
        </p:nvSpPr>
        <p:spPr bwMode="auto">
          <a:xfrm>
            <a:off x="154782" y="1784351"/>
            <a:ext cx="1592527" cy="785813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rgbClr val="FFFFFF">
              <a:alpha val="85000"/>
            </a:srgbClr>
          </a:solidFill>
          <a:ln>
            <a:solidFill>
              <a:srgbClr val="2F528F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109" name="object 38"/>
          <p:cNvSpPr txBox="1"/>
          <p:nvPr/>
        </p:nvSpPr>
        <p:spPr>
          <a:xfrm>
            <a:off x="168540" y="1789113"/>
            <a:ext cx="1580489" cy="659156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0033A0"/>
                </a:solidFill>
                <a:latin typeface="Trebuchet MS" panose="020B0603020202020204" pitchFamily="34" charset="0"/>
                <a:cs typeface="+mn-cs"/>
              </a:rPr>
              <a:t>- Обеспечение работы механизмов обратной связи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0033A0"/>
                </a:solidFill>
                <a:latin typeface="Trebuchet MS" panose="020B0603020202020204" pitchFamily="34" charset="0"/>
                <a:cs typeface="+mn-cs"/>
              </a:rPr>
              <a:t>- Обеспечение доступности, актуальности информации о порядке обращения в НЦЗН в различных каналах взаимодействия с НЦЗН</a:t>
            </a:r>
            <a:endParaRPr lang="ru-RU" sz="700" kern="0" dirty="0">
              <a:solidFill>
                <a:srgbClr val="0033A0"/>
              </a:solidFill>
              <a:latin typeface="Trebuchet MS" panose="020B0603020202020204" pitchFamily="34" charset="0"/>
              <a:cs typeface="Calibri"/>
            </a:endParaRPr>
          </a:p>
        </p:txBody>
      </p:sp>
      <p:sp>
        <p:nvSpPr>
          <p:cNvPr id="10" name="object 36"/>
          <p:cNvSpPr/>
          <p:nvPr/>
        </p:nvSpPr>
        <p:spPr bwMode="auto">
          <a:xfrm>
            <a:off x="1871134" y="1776413"/>
            <a:ext cx="1592527" cy="793750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rgbClr val="FFFFFF">
              <a:alpha val="85000"/>
            </a:srgbClr>
          </a:solidFill>
          <a:ln>
            <a:solidFill>
              <a:srgbClr val="2F528F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119" name="object 38"/>
          <p:cNvSpPr txBox="1"/>
          <p:nvPr/>
        </p:nvSpPr>
        <p:spPr>
          <a:xfrm>
            <a:off x="1900370" y="1905001"/>
            <a:ext cx="1546092" cy="550863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0033A0"/>
                </a:solidFill>
                <a:latin typeface="Trebuchet MS" panose="020B0603020202020204" pitchFamily="34" charset="0"/>
                <a:cs typeface="+mn-cs"/>
              </a:rPr>
              <a:t>- Обеспечение возможности предварительной записи в НЦЗН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0033A0"/>
                </a:solidFill>
                <a:latin typeface="Trebuchet MS" panose="020B0603020202020204" pitchFamily="34" charset="0"/>
                <a:cs typeface="+mn-cs"/>
              </a:rPr>
              <a:t>-   Обеспечение информирования граждан о возможностях предварительной записи</a:t>
            </a:r>
          </a:p>
        </p:txBody>
      </p:sp>
      <p:sp>
        <p:nvSpPr>
          <p:cNvPr id="13" name="object 36"/>
          <p:cNvSpPr/>
          <p:nvPr/>
        </p:nvSpPr>
        <p:spPr bwMode="auto">
          <a:xfrm>
            <a:off x="151342" y="4478338"/>
            <a:ext cx="3324358" cy="355600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rgbClr val="FFFFFF">
              <a:alpha val="85000"/>
            </a:srgbClr>
          </a:solidFill>
          <a:ln>
            <a:solidFill>
              <a:srgbClr val="2F528F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157" name="Прямоугольник 156"/>
          <p:cNvSpPr/>
          <p:nvPr/>
        </p:nvSpPr>
        <p:spPr>
          <a:xfrm>
            <a:off x="168540" y="4451351"/>
            <a:ext cx="3296841" cy="4159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0033A0"/>
                </a:solidFill>
                <a:latin typeface="Trebuchet MS" panose="020B0603020202020204" pitchFamily="34" charset="0"/>
                <a:cs typeface="+mn-cs"/>
              </a:rPr>
              <a:t>Анализ обращений граждан через сайт НЦЗН, социальные сети, анализ результатов анкеты для граждан, возобновляющих трудовую деятельность после длительного перерыва .</a:t>
            </a:r>
          </a:p>
        </p:txBody>
      </p:sp>
      <p:sp>
        <p:nvSpPr>
          <p:cNvPr id="14" name="object 36"/>
          <p:cNvSpPr/>
          <p:nvPr/>
        </p:nvSpPr>
        <p:spPr bwMode="auto">
          <a:xfrm>
            <a:off x="159942" y="5564188"/>
            <a:ext cx="1592527" cy="1219200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rgbClr val="FFFFFF">
              <a:alpha val="85000"/>
            </a:srgbClr>
          </a:solidFill>
          <a:ln>
            <a:solidFill>
              <a:srgbClr val="2F528F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70689" name="object 38"/>
          <p:cNvSpPr txBox="1">
            <a:spLocks noChangeArrowheads="1"/>
          </p:cNvSpPr>
          <p:nvPr/>
        </p:nvSpPr>
        <p:spPr bwMode="auto">
          <a:xfrm>
            <a:off x="189178" y="5573713"/>
            <a:ext cx="1539214" cy="1274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2701" rIns="0" bIns="0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lnSpc>
                <a:spcPct val="90000"/>
              </a:lnSpc>
            </a:pPr>
            <a:r>
              <a:rPr lang="ru-RU" altLang="ru-RU" sz="700" dirty="0">
                <a:solidFill>
                  <a:srgbClr val="0033A0"/>
                </a:solidFill>
                <a:latin typeface="Trebuchet MS" pitchFamily="34" charset="0"/>
              </a:rPr>
              <a:t>- Размещение и обновление информации о способах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altLang="ru-RU" sz="700" dirty="0">
                <a:solidFill>
                  <a:srgbClr val="0033A0"/>
                </a:solidFill>
                <a:latin typeface="Trebuchet MS" pitchFamily="34" charset="0"/>
              </a:rPr>
              <a:t>обращения в НЦЗН на сайте и в социальных сетях. Публикация историй успехов граждан, которые нашли работу через НЦЗН на сайте, в социальных сетях, СМИ.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altLang="ru-RU" sz="700" dirty="0">
                <a:solidFill>
                  <a:srgbClr val="0033A0"/>
                </a:solidFill>
                <a:latin typeface="Trebuchet MS" pitchFamily="34" charset="0"/>
              </a:rPr>
              <a:t>-   Внедрение и сопровождение механизма сбора и анализа обратной связи на сайте, в социальных сетях.</a:t>
            </a:r>
          </a:p>
        </p:txBody>
      </p:sp>
      <p:sp>
        <p:nvSpPr>
          <p:cNvPr id="17" name="object 36"/>
          <p:cNvSpPr/>
          <p:nvPr/>
        </p:nvSpPr>
        <p:spPr bwMode="auto">
          <a:xfrm>
            <a:off x="1879733" y="5573714"/>
            <a:ext cx="1583928" cy="1184275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rgbClr val="FFFFFF">
              <a:alpha val="85000"/>
            </a:srgbClr>
          </a:solidFill>
          <a:ln>
            <a:solidFill>
              <a:srgbClr val="2F528F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130" name="object 38"/>
          <p:cNvSpPr txBox="1"/>
          <p:nvPr/>
        </p:nvSpPr>
        <p:spPr>
          <a:xfrm>
            <a:off x="1905530" y="5564189"/>
            <a:ext cx="1573610" cy="1182376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0033A0"/>
                </a:solidFill>
                <a:latin typeface="Trebuchet MS" panose="020B0603020202020204" pitchFamily="34" charset="0"/>
                <a:cs typeface="+mn-cs"/>
              </a:rPr>
              <a:t>-   Внедрение возможности предварительной записи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0033A0"/>
                </a:solidFill>
                <a:latin typeface="Trebuchet MS" panose="020B0603020202020204" pitchFamily="34" charset="0"/>
                <a:cs typeface="+mn-cs"/>
              </a:rPr>
              <a:t>через сайт НЦЗН, в социальных сетях.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0033A0"/>
                </a:solidFill>
                <a:latin typeface="Trebuchet MS" panose="020B0603020202020204" pitchFamily="34" charset="0"/>
                <a:cs typeface="+mn-cs"/>
              </a:rPr>
              <a:t>-   Обеспечение бесперебойной работы функционала на сайте.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0033A0"/>
                </a:solidFill>
                <a:latin typeface="Trebuchet MS" panose="020B0603020202020204" pitchFamily="34" charset="0"/>
                <a:cs typeface="+mn-cs"/>
              </a:rPr>
              <a:t>-   Обучение сотрудников работе с гражданами, консультации по вопросам предварительной записи, стандартизация процессов.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 dirty="0">
              <a:solidFill>
                <a:srgbClr val="0033A0"/>
              </a:solidFill>
              <a:latin typeface="Trebuchet MS" panose="020B0603020202020204" pitchFamily="34" charset="0"/>
              <a:cs typeface="Calibri"/>
            </a:endParaRPr>
          </a:p>
        </p:txBody>
      </p:sp>
      <p:sp>
        <p:nvSpPr>
          <p:cNvPr id="18" name="object 36"/>
          <p:cNvSpPr/>
          <p:nvPr/>
        </p:nvSpPr>
        <p:spPr bwMode="auto">
          <a:xfrm>
            <a:off x="159941" y="5240338"/>
            <a:ext cx="3315758" cy="254000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rgbClr val="FFFFFF">
              <a:alpha val="85000"/>
            </a:srgbClr>
          </a:solidFill>
          <a:ln>
            <a:solidFill>
              <a:srgbClr val="2F528F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159" name="Прямоугольник 158"/>
          <p:cNvSpPr/>
          <p:nvPr/>
        </p:nvSpPr>
        <p:spPr>
          <a:xfrm>
            <a:off x="225293" y="5275264"/>
            <a:ext cx="3320917" cy="2000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0033A0"/>
                </a:solidFill>
                <a:latin typeface="Trebuchet MS" panose="020B0603020202020204" pitchFamily="34" charset="0"/>
                <a:cs typeface="+mn-cs"/>
              </a:rPr>
              <a:t>ГКУ НО НЦЗН</a:t>
            </a:r>
          </a:p>
        </p:txBody>
      </p:sp>
      <p:sp>
        <p:nvSpPr>
          <p:cNvPr id="20" name="object 36"/>
          <p:cNvSpPr/>
          <p:nvPr/>
        </p:nvSpPr>
        <p:spPr bwMode="auto">
          <a:xfrm>
            <a:off x="159942" y="4908551"/>
            <a:ext cx="3303719" cy="277813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rgbClr val="FFFFFF">
              <a:alpha val="85000"/>
            </a:srgbClr>
          </a:solidFill>
          <a:ln>
            <a:solidFill>
              <a:srgbClr val="2F528F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158" name="Прямоугольник 157"/>
          <p:cNvSpPr/>
          <p:nvPr/>
        </p:nvSpPr>
        <p:spPr>
          <a:xfrm>
            <a:off x="158221" y="4894264"/>
            <a:ext cx="3348435" cy="3063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0033A0"/>
                </a:solidFill>
                <a:latin typeface="Trebuchet MS" panose="020B0603020202020204" pitchFamily="34" charset="0"/>
                <a:cs typeface="+mn-cs"/>
              </a:rPr>
              <a:t>Трудность с поиском информации для граждан, возобновляющих трудовую деятельность после длительного перерыва , на сайте, ЕЦП. </a:t>
            </a:r>
          </a:p>
        </p:txBody>
      </p:sp>
      <p:pic>
        <p:nvPicPr>
          <p:cNvPr id="70696" name="Рисунок 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733" y="3798889"/>
            <a:ext cx="589888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697" name="Рисунок 2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502" y="2868613"/>
            <a:ext cx="509058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698" name="Рисунок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6338" y="3532188"/>
            <a:ext cx="589889" cy="544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699" name="Рисунок 2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9688" y="3022600"/>
            <a:ext cx="878814" cy="808038"/>
          </a:xfrm>
          <a:prstGeom prst="rect">
            <a:avLst/>
          </a:prstGeom>
          <a:solidFill>
            <a:srgbClr val="FFFFFF">
              <a:alpha val="8509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3" name="Соединитель: изогнутый 42"/>
          <p:cNvCxnSpPr>
            <a:cxnSpLocks/>
            <a:stCxn id="7" idx="1"/>
            <a:endCxn id="70697" idx="1"/>
          </p:cNvCxnSpPr>
          <p:nvPr/>
        </p:nvCxnSpPr>
        <p:spPr>
          <a:xfrm rot="10800000" flipH="1">
            <a:off x="1" y="3103563"/>
            <a:ext cx="1138502" cy="328612"/>
          </a:xfrm>
          <a:prstGeom prst="curvedConnector3">
            <a:avLst>
              <a:gd name="adj1" fmla="val 80018"/>
            </a:avLst>
          </a:prstGeom>
          <a:ln w="12700">
            <a:solidFill>
              <a:srgbClr val="0033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Соединитель: изогнутый 47"/>
          <p:cNvCxnSpPr>
            <a:cxnSpLocks/>
            <a:stCxn id="7" idx="1"/>
            <a:endCxn id="70696" idx="1"/>
          </p:cNvCxnSpPr>
          <p:nvPr/>
        </p:nvCxnSpPr>
        <p:spPr>
          <a:xfrm rot="10800000" flipH="1" flipV="1">
            <a:off x="0" y="3432176"/>
            <a:ext cx="228733" cy="638175"/>
          </a:xfrm>
          <a:prstGeom prst="curvedConnector3">
            <a:avLst>
              <a:gd name="adj1" fmla="val 54136"/>
            </a:avLst>
          </a:prstGeom>
          <a:ln w="12700">
            <a:solidFill>
              <a:srgbClr val="0033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Соединитель: изогнутый 55"/>
          <p:cNvCxnSpPr>
            <a:cxnSpLocks/>
            <a:stCxn id="7" idx="1"/>
            <a:endCxn id="70698" idx="1"/>
          </p:cNvCxnSpPr>
          <p:nvPr/>
        </p:nvCxnSpPr>
        <p:spPr>
          <a:xfrm rot="10800000" flipH="1" flipV="1">
            <a:off x="0" y="3432176"/>
            <a:ext cx="1176338" cy="373063"/>
          </a:xfrm>
          <a:prstGeom prst="curvedConnector3">
            <a:avLst>
              <a:gd name="adj1" fmla="val 51127"/>
            </a:avLst>
          </a:prstGeom>
          <a:ln w="12700">
            <a:solidFill>
              <a:srgbClr val="0033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688" name="Соединитель: изогнутый 71687"/>
          <p:cNvCxnSpPr>
            <a:cxnSpLocks/>
            <a:stCxn id="70696" idx="2"/>
            <a:endCxn id="70699" idx="2"/>
          </p:cNvCxnSpPr>
          <p:nvPr/>
        </p:nvCxnSpPr>
        <p:spPr>
          <a:xfrm rot="5400000" flipH="1" flipV="1">
            <a:off x="1516658" y="2838518"/>
            <a:ext cx="511175" cy="2495417"/>
          </a:xfrm>
          <a:prstGeom prst="curvedConnector3">
            <a:avLst>
              <a:gd name="adj1" fmla="val 13662"/>
            </a:avLst>
          </a:prstGeom>
          <a:ln w="12700">
            <a:solidFill>
              <a:srgbClr val="CF452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722" name="Соединитель: изогнутый 71721"/>
          <p:cNvCxnSpPr>
            <a:cxnSpLocks/>
            <a:endCxn id="70699" idx="1"/>
          </p:cNvCxnSpPr>
          <p:nvPr/>
        </p:nvCxnSpPr>
        <p:spPr>
          <a:xfrm flipV="1">
            <a:off x="1869415" y="3427414"/>
            <a:ext cx="710273" cy="327025"/>
          </a:xfrm>
          <a:prstGeom prst="curvedConnector3">
            <a:avLst/>
          </a:prstGeom>
          <a:ln w="12700">
            <a:solidFill>
              <a:srgbClr val="CF452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725" name="Соединитель: изогнутый 71724"/>
          <p:cNvCxnSpPr>
            <a:cxnSpLocks/>
            <a:stCxn id="70697" idx="3"/>
            <a:endCxn id="70699" idx="1"/>
          </p:cNvCxnSpPr>
          <p:nvPr/>
        </p:nvCxnSpPr>
        <p:spPr>
          <a:xfrm>
            <a:off x="1647561" y="3103563"/>
            <a:ext cx="932127" cy="323850"/>
          </a:xfrm>
          <a:prstGeom prst="curvedConnector3">
            <a:avLst>
              <a:gd name="adj1" fmla="val 50000"/>
            </a:avLst>
          </a:prstGeom>
          <a:ln w="12700">
            <a:solidFill>
              <a:srgbClr val="CF452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0706" name="object 5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666" y="2668588"/>
            <a:ext cx="768746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0707" name="TextBox 71736"/>
          <p:cNvSpPr txBox="1">
            <a:spLocks noChangeArrowheads="1"/>
          </p:cNvSpPr>
          <p:nvPr/>
        </p:nvSpPr>
        <p:spPr bwMode="auto">
          <a:xfrm>
            <a:off x="275167" y="2944814"/>
            <a:ext cx="552054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500" b="1">
                <a:solidFill>
                  <a:srgbClr val="0033A0"/>
                </a:solidFill>
              </a:rPr>
              <a:t>НЦЗН</a:t>
            </a:r>
          </a:p>
        </p:txBody>
      </p:sp>
      <p:pic>
        <p:nvPicPr>
          <p:cNvPr id="70708" name="Рисунок 7173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630" y="2703513"/>
            <a:ext cx="168540" cy="16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6" name="Соединитель: изогнутый 65"/>
          <p:cNvCxnSpPr>
            <a:stCxn id="7" idx="1"/>
            <a:endCxn id="70706" idx="1"/>
          </p:cNvCxnSpPr>
          <p:nvPr/>
        </p:nvCxnSpPr>
        <p:spPr>
          <a:xfrm rot="10800000" flipH="1">
            <a:off x="0" y="2951163"/>
            <a:ext cx="118666" cy="481012"/>
          </a:xfrm>
          <a:prstGeom prst="curvedConnector3">
            <a:avLst>
              <a:gd name="adj1" fmla="val 81987"/>
            </a:avLst>
          </a:prstGeom>
          <a:ln w="12700">
            <a:solidFill>
              <a:srgbClr val="0033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769" name="Соединитель: изогнутый 71768"/>
          <p:cNvCxnSpPr>
            <a:cxnSpLocks/>
            <a:stCxn id="70706" idx="0"/>
            <a:endCxn id="70699" idx="0"/>
          </p:cNvCxnSpPr>
          <p:nvPr/>
        </p:nvCxnSpPr>
        <p:spPr>
          <a:xfrm rot="16200000" flipH="1">
            <a:off x="1584921" y="1587567"/>
            <a:ext cx="354012" cy="2516055"/>
          </a:xfrm>
          <a:prstGeom prst="curvedConnector3">
            <a:avLst>
              <a:gd name="adj1" fmla="val 12523"/>
            </a:avLst>
          </a:prstGeom>
          <a:ln w="12700">
            <a:solidFill>
              <a:srgbClr val="CF452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76" name="object 2"/>
          <p:cNvSpPr/>
          <p:nvPr/>
        </p:nvSpPr>
        <p:spPr>
          <a:xfrm>
            <a:off x="3885010" y="-6350"/>
            <a:ext cx="3319198" cy="409575"/>
          </a:xfrm>
          <a:custGeom>
            <a:avLst/>
            <a:gdLst>
              <a:gd name="f0" fmla="val w"/>
              <a:gd name="f1" fmla="val h"/>
              <a:gd name="f2" fmla="val 0"/>
              <a:gd name="f3" fmla="val 2526665"/>
              <a:gd name="f4" fmla="val 408305"/>
              <a:gd name="f5" fmla="val 2458601"/>
              <a:gd name="f6" fmla="val 68009"/>
              <a:gd name="f7" fmla="val 41536"/>
              <a:gd name="f8" fmla="val 5344"/>
              <a:gd name="f9" fmla="val 19919"/>
              <a:gd name="f10" fmla="val 41537"/>
              <a:gd name="f11" fmla="val 340043"/>
              <a:gd name="f12" fmla="val 366516"/>
              <a:gd name="f13" fmla="val 388133"/>
              <a:gd name="f14" fmla="val 402708"/>
              <a:gd name="f15" fmla="val 408053"/>
              <a:gd name="f16" fmla="val 2485073"/>
              <a:gd name="f17" fmla="val 2506690"/>
              <a:gd name="f18" fmla="val 2521265"/>
              <a:gd name="f19" fmla="val 2526609"/>
              <a:gd name="f20" fmla="*/ f0 1 2526665"/>
              <a:gd name="f21" fmla="*/ f1 1 408305"/>
              <a:gd name="f22" fmla="val f2"/>
              <a:gd name="f23" fmla="val f3"/>
              <a:gd name="f24" fmla="val f4"/>
              <a:gd name="f25" fmla="+- f24 0 f22"/>
              <a:gd name="f26" fmla="+- f23 0 f22"/>
              <a:gd name="f27" fmla="*/ f26 1 2526665"/>
              <a:gd name="f28" fmla="*/ f25 1 408305"/>
              <a:gd name="f29" fmla="*/ f22 1 f27"/>
              <a:gd name="f30" fmla="*/ f23 1 f27"/>
              <a:gd name="f31" fmla="*/ f22 1 f28"/>
              <a:gd name="f32" fmla="*/ f24 1 f28"/>
              <a:gd name="f33" fmla="*/ f29 f20 1"/>
              <a:gd name="f34" fmla="*/ f30 f20 1"/>
              <a:gd name="f35" fmla="*/ f32 f21 1"/>
              <a:gd name="f36" fmla="*/ f31 f2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3" t="f36" r="f34" b="f35"/>
            <a:pathLst>
              <a:path w="2526665" h="408305">
                <a:moveTo>
                  <a:pt x="f5" y="f2"/>
                </a:moveTo>
                <a:lnTo>
                  <a:pt x="f6" y="f2"/>
                </a:lnTo>
                <a:lnTo>
                  <a:pt x="f7" y="f8"/>
                </a:lnTo>
                <a:lnTo>
                  <a:pt x="f9" y="f9"/>
                </a:lnTo>
                <a:lnTo>
                  <a:pt x="f8" y="f10"/>
                </a:lnTo>
                <a:lnTo>
                  <a:pt x="f2" y="f6"/>
                </a:lnTo>
                <a:lnTo>
                  <a:pt x="f2" y="f11"/>
                </a:lnTo>
                <a:lnTo>
                  <a:pt x="f8" y="f12"/>
                </a:lnTo>
                <a:lnTo>
                  <a:pt x="f9" y="f13"/>
                </a:lnTo>
                <a:lnTo>
                  <a:pt x="f7" y="f14"/>
                </a:lnTo>
                <a:lnTo>
                  <a:pt x="f6" y="f15"/>
                </a:lnTo>
                <a:lnTo>
                  <a:pt x="f5" y="f15"/>
                </a:lnTo>
                <a:lnTo>
                  <a:pt x="f16" y="f14"/>
                </a:lnTo>
                <a:lnTo>
                  <a:pt x="f17" y="f13"/>
                </a:lnTo>
                <a:lnTo>
                  <a:pt x="f18" y="f12"/>
                </a:lnTo>
                <a:lnTo>
                  <a:pt x="f19" y="f11"/>
                </a:lnTo>
                <a:lnTo>
                  <a:pt x="f19" y="f6"/>
                </a:lnTo>
                <a:lnTo>
                  <a:pt x="f18" y="f10"/>
                </a:lnTo>
                <a:lnTo>
                  <a:pt x="f17" y="f9"/>
                </a:lnTo>
                <a:lnTo>
                  <a:pt x="f16" y="f8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85000"/>
            </a:schemeClr>
          </a:solidFill>
          <a:ln>
            <a:noFill/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70712" name="object 5"/>
          <p:cNvSpPr txBox="1">
            <a:spLocks noChangeArrowheads="1"/>
          </p:cNvSpPr>
          <p:nvPr/>
        </p:nvSpPr>
        <p:spPr bwMode="auto">
          <a:xfrm>
            <a:off x="3654558" y="60326"/>
            <a:ext cx="3831696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2701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>
                <a:solidFill>
                  <a:srgbClr val="CF4520"/>
                </a:solidFill>
                <a:latin typeface="Trebuchet MS" pitchFamily="34" charset="0"/>
              </a:rPr>
              <a:t>Подача заявления в НЦЗН</a:t>
            </a:r>
          </a:p>
        </p:txBody>
      </p:sp>
      <p:sp>
        <p:nvSpPr>
          <p:cNvPr id="71777" name="object 36"/>
          <p:cNvSpPr/>
          <p:nvPr/>
        </p:nvSpPr>
        <p:spPr bwMode="auto">
          <a:xfrm>
            <a:off x="3885010" y="422275"/>
            <a:ext cx="3307159" cy="482600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85000"/>
            </a:schemeClr>
          </a:solidFill>
          <a:ln>
            <a:solidFill>
              <a:srgbClr val="CF4520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 dirty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65" name="Прямоугольник 105"/>
          <p:cNvSpPr/>
          <p:nvPr/>
        </p:nvSpPr>
        <p:spPr>
          <a:xfrm>
            <a:off x="3823098" y="376238"/>
            <a:ext cx="3522133" cy="415498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anchorCtr="1">
            <a:spAutoFit/>
          </a:bodyPr>
          <a:lstStyle/>
          <a:p>
            <a:pPr marL="125730" algn="ctr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050" b="1" kern="0" spc="20" dirty="0">
                <a:solidFill>
                  <a:srgbClr val="CF4520"/>
                </a:solidFill>
                <a:latin typeface="Trebuchet MS" pitchFamily="34" charset="0"/>
                <a:cs typeface="Times New Roman" pitchFamily="18" charset="0"/>
              </a:rPr>
              <a:t>Посещение</a:t>
            </a:r>
            <a:r>
              <a:rPr lang="ru-RU" sz="1050" b="1" kern="0" spc="-80" dirty="0">
                <a:solidFill>
                  <a:srgbClr val="CF4520"/>
                </a:solidFill>
                <a:latin typeface="Trebuchet MS" pitchFamily="34" charset="0"/>
                <a:cs typeface="Times New Roman" pitchFamily="18" charset="0"/>
              </a:rPr>
              <a:t> Н</a:t>
            </a:r>
            <a:r>
              <a:rPr lang="ru-RU" sz="1050" b="1" kern="0" spc="65" dirty="0">
                <a:solidFill>
                  <a:srgbClr val="CF4520"/>
                </a:solidFill>
                <a:latin typeface="Trebuchet MS" pitchFamily="34" charset="0"/>
                <a:cs typeface="Times New Roman" pitchFamily="18" charset="0"/>
              </a:rPr>
              <a:t>ЦЗН</a:t>
            </a:r>
            <a:r>
              <a:rPr lang="ru-RU" sz="1050" b="1" kern="0" spc="-90" dirty="0">
                <a:solidFill>
                  <a:srgbClr val="CF4520"/>
                </a:solidFill>
                <a:latin typeface="Trebuchet MS" pitchFamily="34" charset="0"/>
                <a:cs typeface="Times New Roman" pitchFamily="18" charset="0"/>
              </a:rPr>
              <a:t> </a:t>
            </a:r>
            <a:r>
              <a:rPr lang="ru-RU" sz="1050" b="1" kern="0" spc="10" dirty="0">
                <a:solidFill>
                  <a:srgbClr val="CF4520"/>
                </a:solidFill>
                <a:latin typeface="Trebuchet MS" pitchFamily="34" charset="0"/>
                <a:cs typeface="Times New Roman" pitchFamily="18" charset="0"/>
              </a:rPr>
              <a:t>с </a:t>
            </a:r>
            <a:r>
              <a:rPr lang="ru-RU" sz="1050" b="1" kern="0" spc="-85" dirty="0">
                <a:solidFill>
                  <a:srgbClr val="CF4520"/>
                </a:solidFill>
                <a:latin typeface="Trebuchet MS" pitchFamily="34" charset="0"/>
                <a:cs typeface="Times New Roman" pitchFamily="18" charset="0"/>
              </a:rPr>
              <a:t> </a:t>
            </a:r>
            <a:r>
              <a:rPr lang="ru-RU" sz="1050" b="1" kern="0" spc="-5" dirty="0">
                <a:solidFill>
                  <a:srgbClr val="CF4520"/>
                </a:solidFill>
                <a:latin typeface="Trebuchet MS" pitchFamily="34" charset="0"/>
                <a:cs typeface="Times New Roman" pitchFamily="18" charset="0"/>
              </a:rPr>
              <a:t>минимальными</a:t>
            </a:r>
            <a:r>
              <a:rPr lang="ru-RU" sz="1050" b="1" kern="0" spc="-90" dirty="0">
                <a:solidFill>
                  <a:srgbClr val="CF4520"/>
                </a:solidFill>
                <a:latin typeface="Trebuchet MS" pitchFamily="34" charset="0"/>
                <a:cs typeface="Times New Roman" pitchFamily="18" charset="0"/>
              </a:rPr>
              <a:t> </a:t>
            </a:r>
            <a:r>
              <a:rPr lang="ru-RU" sz="1050" b="1" kern="0" spc="-5" dirty="0">
                <a:solidFill>
                  <a:srgbClr val="CF4520"/>
                </a:solidFill>
                <a:latin typeface="Trebuchet MS" pitchFamily="34" charset="0"/>
                <a:cs typeface="Times New Roman" pitchFamily="18" charset="0"/>
              </a:rPr>
              <a:t>затратами</a:t>
            </a:r>
            <a:r>
              <a:rPr lang="ru-RU" sz="1050" b="1" kern="0" spc="-90" dirty="0">
                <a:solidFill>
                  <a:srgbClr val="CF4520"/>
                </a:solidFill>
                <a:latin typeface="Trebuchet MS" pitchFamily="34" charset="0"/>
                <a:cs typeface="Times New Roman" pitchFamily="18" charset="0"/>
              </a:rPr>
              <a:t> </a:t>
            </a:r>
            <a:r>
              <a:rPr lang="ru-RU" sz="1050" b="1" kern="0" spc="5" dirty="0">
                <a:solidFill>
                  <a:srgbClr val="CF4520"/>
                </a:solidFill>
                <a:latin typeface="Trebuchet MS" pitchFamily="34" charset="0"/>
                <a:cs typeface="Times New Roman" pitchFamily="18" charset="0"/>
              </a:rPr>
              <a:t>времени</a:t>
            </a:r>
            <a:r>
              <a:rPr lang="ru-RU" sz="1050" b="1" kern="0" spc="70" dirty="0">
                <a:solidFill>
                  <a:srgbClr val="CF4520"/>
                </a:solidFill>
                <a:latin typeface="Trebuchet MS" pitchFamily="34" charset="0"/>
                <a:cs typeface="Times New Roman" pitchFamily="18" charset="0"/>
              </a:rPr>
              <a:t> </a:t>
            </a:r>
            <a:r>
              <a:rPr lang="ru-RU" sz="1050" b="1" kern="0" spc="5" dirty="0">
                <a:solidFill>
                  <a:srgbClr val="CF4520"/>
                </a:solidFill>
                <a:latin typeface="Trebuchet MS" pitchFamily="34" charset="0"/>
                <a:cs typeface="Times New Roman" pitchFamily="18" charset="0"/>
              </a:rPr>
              <a:t>и</a:t>
            </a:r>
            <a:r>
              <a:rPr lang="ru-RU" sz="1050" b="1" kern="0" spc="-90" dirty="0">
                <a:solidFill>
                  <a:srgbClr val="CF4520"/>
                </a:solidFill>
                <a:latin typeface="Trebuchet MS" pitchFamily="34" charset="0"/>
                <a:cs typeface="Times New Roman" pitchFamily="18" charset="0"/>
              </a:rPr>
              <a:t> </a:t>
            </a:r>
            <a:r>
              <a:rPr lang="ru-RU" sz="1050" b="1" kern="0" dirty="0">
                <a:solidFill>
                  <a:srgbClr val="CF4520"/>
                </a:solidFill>
                <a:latin typeface="Trebuchet MS" pitchFamily="34" charset="0"/>
                <a:cs typeface="Times New Roman" pitchFamily="18" charset="0"/>
              </a:rPr>
              <a:t>усилий</a:t>
            </a:r>
            <a:r>
              <a:rPr lang="ru-RU" sz="1050" b="1" kern="0" spc="-85" dirty="0">
                <a:solidFill>
                  <a:srgbClr val="CF4520"/>
                </a:solidFill>
                <a:latin typeface="Trebuchet MS" pitchFamily="34" charset="0"/>
                <a:cs typeface="Times New Roman" pitchFamily="18" charset="0"/>
              </a:rPr>
              <a:t> </a:t>
            </a:r>
            <a:r>
              <a:rPr lang="ru-RU" sz="1050" b="1" kern="0" spc="5" dirty="0">
                <a:solidFill>
                  <a:srgbClr val="CF4520"/>
                </a:solidFill>
                <a:latin typeface="Trebuchet MS" pitchFamily="34" charset="0"/>
                <a:cs typeface="Times New Roman" pitchFamily="18" charset="0"/>
              </a:rPr>
              <a:t>и</a:t>
            </a:r>
            <a:r>
              <a:rPr lang="ru-RU" sz="1050" b="1" kern="0" spc="-90" dirty="0">
                <a:solidFill>
                  <a:srgbClr val="CF4520"/>
                </a:solidFill>
                <a:latin typeface="Trebuchet MS" pitchFamily="34" charset="0"/>
                <a:cs typeface="Times New Roman" pitchFamily="18" charset="0"/>
              </a:rPr>
              <a:t> </a:t>
            </a:r>
            <a:r>
              <a:rPr lang="ru-RU" sz="1050" b="1" kern="0" spc="-10" dirty="0">
                <a:solidFill>
                  <a:srgbClr val="CF4520"/>
                </a:solidFill>
                <a:latin typeface="Trebuchet MS" pitchFamily="34" charset="0"/>
                <a:cs typeface="Times New Roman" pitchFamily="18" charset="0"/>
              </a:rPr>
              <a:t>максимальным </a:t>
            </a:r>
            <a:r>
              <a:rPr lang="ru-RU" sz="1050" b="1" kern="0" spc="-15" dirty="0">
                <a:solidFill>
                  <a:srgbClr val="CF4520"/>
                </a:solidFill>
                <a:latin typeface="Trebuchet MS" pitchFamily="34" charset="0"/>
                <a:cs typeface="Times New Roman" pitchFamily="18" charset="0"/>
              </a:rPr>
              <a:t>комфортом</a:t>
            </a:r>
            <a:endParaRPr lang="ru-RU" sz="1050" b="1" kern="0" dirty="0">
              <a:solidFill>
                <a:srgbClr val="CF4520"/>
              </a:solidFill>
              <a:latin typeface="Trebuchet MS" pitchFamily="34" charset="0"/>
              <a:cs typeface="Times New Roman" pitchFamily="18" charset="0"/>
            </a:endParaRPr>
          </a:p>
        </p:txBody>
      </p:sp>
      <p:sp>
        <p:nvSpPr>
          <p:cNvPr id="71778" name="object 36"/>
          <p:cNvSpPr/>
          <p:nvPr/>
        </p:nvSpPr>
        <p:spPr bwMode="auto">
          <a:xfrm>
            <a:off x="3895329" y="976313"/>
            <a:ext cx="1587367" cy="760412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85000"/>
            </a:schemeClr>
          </a:solidFill>
          <a:ln>
            <a:solidFill>
              <a:srgbClr val="CF4520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 dirty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111" name="object 38"/>
          <p:cNvSpPr txBox="1"/>
          <p:nvPr/>
        </p:nvSpPr>
        <p:spPr>
          <a:xfrm>
            <a:off x="3893608" y="990601"/>
            <a:ext cx="1554692" cy="658813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CF4520"/>
                </a:solidFill>
                <a:latin typeface="Trebuchet MS" panose="020B0603020202020204" pitchFamily="34" charset="0"/>
                <a:cs typeface="+mn-cs"/>
              </a:rPr>
              <a:t>Смогу ли я сразу попасть на прием или придется ждать?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CF4520"/>
                </a:solidFill>
                <a:latin typeface="Trebuchet MS" panose="020B0603020202020204" pitchFamily="34" charset="0"/>
                <a:cs typeface="+mn-cs"/>
              </a:rPr>
              <a:t>Есть ли вода и стулья, столы?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CF4520"/>
                </a:solidFill>
                <a:latin typeface="Trebuchet MS" panose="020B0603020202020204" pitchFamily="34" charset="0"/>
                <a:cs typeface="+mn-cs"/>
              </a:rPr>
              <a:t>Много ли людей в помещении?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CF4520"/>
                </a:solidFill>
                <a:latin typeface="Trebuchet MS" panose="020B0603020202020204" pitchFamily="34" charset="0"/>
                <a:cs typeface="+mn-cs"/>
              </a:rPr>
              <a:t>Есть ли возможность дистанционно получить услугу?</a:t>
            </a:r>
          </a:p>
        </p:txBody>
      </p:sp>
      <p:sp>
        <p:nvSpPr>
          <p:cNvPr id="71779" name="object 36"/>
          <p:cNvSpPr/>
          <p:nvPr/>
        </p:nvSpPr>
        <p:spPr bwMode="auto">
          <a:xfrm>
            <a:off x="5618560" y="977900"/>
            <a:ext cx="1585648" cy="762000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85000"/>
            </a:schemeClr>
          </a:solidFill>
          <a:ln>
            <a:solidFill>
              <a:srgbClr val="CF4520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 dirty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152" name="object 38"/>
          <p:cNvSpPr txBox="1"/>
          <p:nvPr/>
        </p:nvSpPr>
        <p:spPr>
          <a:xfrm>
            <a:off x="5623719" y="958850"/>
            <a:ext cx="1549533" cy="751489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CF4520"/>
                </a:solidFill>
                <a:latin typeface="Trebuchet MS" panose="020B0603020202020204" pitchFamily="34" charset="0"/>
                <a:cs typeface="+mn-cs"/>
              </a:rPr>
              <a:t>Если прием только дистанционный, что нужно сделать?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CF4520"/>
                </a:solidFill>
                <a:latin typeface="Trebuchet MS" panose="020B0603020202020204" pitchFamily="34" charset="0"/>
                <a:cs typeface="+mn-cs"/>
              </a:rPr>
              <a:t>Кто может разъяснить?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CF4520"/>
                </a:solidFill>
                <a:latin typeface="Trebuchet MS" panose="020B0603020202020204" pitchFamily="34" charset="0"/>
                <a:cs typeface="+mn-cs"/>
              </a:rPr>
              <a:t>Если я не зарегистрирована на ЕЦП нет учетной записи, смогу я получить услугу?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 dirty="0">
              <a:solidFill>
                <a:srgbClr val="CF4520"/>
              </a:solidFill>
              <a:latin typeface="Trebuchet MS" panose="020B0603020202020204" pitchFamily="34" charset="0"/>
              <a:cs typeface="Calibri"/>
            </a:endParaRPr>
          </a:p>
        </p:txBody>
      </p:sp>
      <p:sp>
        <p:nvSpPr>
          <p:cNvPr id="71780" name="object 36"/>
          <p:cNvSpPr/>
          <p:nvPr/>
        </p:nvSpPr>
        <p:spPr bwMode="auto">
          <a:xfrm>
            <a:off x="3895329" y="1801814"/>
            <a:ext cx="1587367" cy="873125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85000"/>
            </a:schemeClr>
          </a:solidFill>
          <a:ln>
            <a:solidFill>
              <a:srgbClr val="CF4520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 dirty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116" name="object 38"/>
          <p:cNvSpPr txBox="1"/>
          <p:nvPr/>
        </p:nvSpPr>
        <p:spPr>
          <a:xfrm>
            <a:off x="3922845" y="1901826"/>
            <a:ext cx="1525455" cy="658813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CF4520"/>
                </a:solidFill>
                <a:latin typeface="Trebuchet MS" panose="020B0603020202020204" pitchFamily="34" charset="0"/>
                <a:cs typeface="+mn-cs"/>
              </a:rPr>
              <a:t>Обеспечение комфортности и удобства внутреннего помещения НЦЗН, пребывания граждан. Обеспечение информирования граждан о способах получения услуг и сервисов НЦЗН</a:t>
            </a:r>
          </a:p>
        </p:txBody>
      </p:sp>
      <p:sp>
        <p:nvSpPr>
          <p:cNvPr id="71781" name="object 36"/>
          <p:cNvSpPr/>
          <p:nvPr/>
        </p:nvSpPr>
        <p:spPr bwMode="auto">
          <a:xfrm>
            <a:off x="5620280" y="1801814"/>
            <a:ext cx="1587368" cy="873125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85000"/>
            </a:schemeClr>
          </a:solidFill>
          <a:ln>
            <a:solidFill>
              <a:srgbClr val="CF4520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 dirty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160" name="Прямоугольник 159"/>
          <p:cNvSpPr/>
          <p:nvPr/>
        </p:nvSpPr>
        <p:spPr>
          <a:xfrm>
            <a:off x="5554927" y="1768475"/>
            <a:ext cx="1728391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CF4520"/>
                </a:solidFill>
                <a:latin typeface="Trebuchet MS" panose="020B0603020202020204" pitchFamily="34" charset="0"/>
                <a:cs typeface="+mn-cs"/>
              </a:rPr>
              <a:t>Информирование о необходимости регистрации на платформе «Работа в России» и портале «Госуслуги». Обеспечение возможности использовать компьютер НЦЗН для самостоятельной регистрации</a:t>
            </a:r>
          </a:p>
        </p:txBody>
      </p:sp>
      <p:sp>
        <p:nvSpPr>
          <p:cNvPr id="71782" name="object 36"/>
          <p:cNvSpPr/>
          <p:nvPr/>
        </p:nvSpPr>
        <p:spPr bwMode="auto">
          <a:xfrm>
            <a:off x="3902208" y="4816476"/>
            <a:ext cx="1587367" cy="1941513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85000"/>
            </a:schemeClr>
          </a:solidFill>
          <a:ln>
            <a:solidFill>
              <a:srgbClr val="CF4520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 dirty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122" name="object 38"/>
          <p:cNvSpPr txBox="1"/>
          <p:nvPr/>
        </p:nvSpPr>
        <p:spPr>
          <a:xfrm>
            <a:off x="3913385" y="4857752"/>
            <a:ext cx="1559852" cy="1844096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CF4520"/>
                </a:solidFill>
                <a:latin typeface="Trebuchet MS" panose="020B0603020202020204" pitchFamily="34" charset="0"/>
                <a:cs typeface="+mn-cs"/>
              </a:rPr>
              <a:t>     Установка понятной удобной навигации в помещении НЦЗН.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CF4520"/>
                </a:solidFill>
                <a:latin typeface="Trebuchet MS" panose="020B0603020202020204" pitchFamily="34" charset="0"/>
                <a:cs typeface="+mn-cs"/>
              </a:rPr>
              <a:t>     Обучение сотрудников НЦЗН работе с гражданами, первичному консультированию граждан, возобновляющие трудовую деятельность после длительного перерыва о возможностях трудоустройства и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CF4520"/>
                </a:solidFill>
                <a:latin typeface="Trebuchet MS" panose="020B0603020202020204" pitchFamily="34" charset="0"/>
                <a:cs typeface="+mn-cs"/>
              </a:rPr>
              <a:t>получения мер поддержки.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CF4520"/>
                </a:solidFill>
                <a:latin typeface="Trebuchet MS" panose="020B0603020202020204" pitchFamily="34" charset="0"/>
                <a:cs typeface="+mn-cs"/>
              </a:rPr>
              <a:t>     Информирование граждан о способах обращения в НЦЗН на сайте, в социальных сетях.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CF4520"/>
                </a:solidFill>
                <a:latin typeface="Trebuchet MS" panose="020B0603020202020204" pitchFamily="34" charset="0"/>
                <a:cs typeface="+mn-cs"/>
              </a:rPr>
              <a:t>     Информирование граждан о  необходимости регистрации на цифровых платформах на сайте НЦЗН, в социальных сетях.</a:t>
            </a:r>
          </a:p>
        </p:txBody>
      </p:sp>
      <p:sp>
        <p:nvSpPr>
          <p:cNvPr id="71783" name="object 36"/>
          <p:cNvSpPr/>
          <p:nvPr/>
        </p:nvSpPr>
        <p:spPr bwMode="auto">
          <a:xfrm>
            <a:off x="5618560" y="4816476"/>
            <a:ext cx="1585648" cy="1935163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85000"/>
            </a:schemeClr>
          </a:solidFill>
          <a:ln>
            <a:solidFill>
              <a:srgbClr val="CF4520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 dirty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153" name="TextBox 18"/>
          <p:cNvSpPr txBox="1"/>
          <p:nvPr/>
        </p:nvSpPr>
        <p:spPr>
          <a:xfrm>
            <a:off x="5565246" y="4779963"/>
            <a:ext cx="1724952" cy="192360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CF4520"/>
                </a:solidFill>
                <a:latin typeface="Trebuchet MS" panose="020B0603020202020204" pitchFamily="34" charset="0"/>
                <a:cs typeface="+mn-cs"/>
              </a:rPr>
              <a:t>    Обеспечение ответов на поступающие вопросы о регистрации. Подготовка и публикация информационных материалов, видеороликов о способах обращения в  НЦЗН, в том числе в электронном виде.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CF4520"/>
                </a:solidFill>
                <a:latin typeface="Trebuchet MS" panose="020B0603020202020204" pitchFamily="34" charset="0"/>
                <a:cs typeface="+mn-cs"/>
              </a:rPr>
              <a:t>     Обеспечение работы «гостевых компьютеров», понятности информации.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CF4520"/>
                </a:solidFill>
                <a:latin typeface="Trebuchet MS" panose="020B0603020202020204" pitchFamily="34" charset="0"/>
                <a:cs typeface="+mn-cs"/>
              </a:rPr>
              <a:t>     Обучение сотрудников НЦЗН консультированию по вопросам работы на «гостевом компьютере».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CF4520"/>
                </a:solidFill>
                <a:latin typeface="Trebuchet MS" panose="020B0603020202020204" pitchFamily="34" charset="0"/>
                <a:cs typeface="+mn-cs"/>
              </a:rPr>
              <a:t>     Подготовка, печать и публикация инструкций о самостоятельной регистрации на цифровых платформах. </a:t>
            </a:r>
          </a:p>
        </p:txBody>
      </p:sp>
      <p:sp>
        <p:nvSpPr>
          <p:cNvPr id="71784" name="object 36"/>
          <p:cNvSpPr/>
          <p:nvPr/>
        </p:nvSpPr>
        <p:spPr bwMode="auto">
          <a:xfrm>
            <a:off x="3888450" y="4495800"/>
            <a:ext cx="3315758" cy="254000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rgbClr val="FFFFFF">
              <a:alpha val="85000"/>
            </a:srgbClr>
          </a:solidFill>
          <a:ln>
            <a:solidFill>
              <a:srgbClr val="CF4520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120" name="object 38"/>
          <p:cNvSpPr txBox="1"/>
          <p:nvPr/>
        </p:nvSpPr>
        <p:spPr>
          <a:xfrm>
            <a:off x="3713031" y="4557713"/>
            <a:ext cx="3676915" cy="120650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CF4520"/>
                </a:solidFill>
                <a:latin typeface="Trebuchet MS" panose="020B0603020202020204" pitchFamily="34" charset="0"/>
                <a:cs typeface="+mn-cs"/>
              </a:rPr>
              <a:t>ГКУ НО НЦЗН</a:t>
            </a:r>
          </a:p>
        </p:txBody>
      </p:sp>
      <p:sp>
        <p:nvSpPr>
          <p:cNvPr id="71785" name="object 36"/>
          <p:cNvSpPr/>
          <p:nvPr/>
        </p:nvSpPr>
        <p:spPr bwMode="auto">
          <a:xfrm>
            <a:off x="3881570" y="3956051"/>
            <a:ext cx="3314038" cy="449263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rgbClr val="FFFFFF">
              <a:alpha val="85000"/>
            </a:srgbClr>
          </a:solidFill>
          <a:ln>
            <a:solidFill>
              <a:srgbClr val="CF4520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121" name="object 38"/>
          <p:cNvSpPr txBox="1"/>
          <p:nvPr/>
        </p:nvSpPr>
        <p:spPr>
          <a:xfrm>
            <a:off x="3878131" y="3956051"/>
            <a:ext cx="3314038" cy="442913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CF4520"/>
                </a:solidFill>
                <a:latin typeface="Trebuchet MS" panose="020B0603020202020204" pitchFamily="34" charset="0"/>
                <a:cs typeface="+mn-cs"/>
              </a:rPr>
              <a:t>Недостаточная осведомленность администратора о трудоустройстве граждан, возобновляющих трудовую деятельность после длительного перерыва.. Сотрудники НЦЗН испытывают трудность в предоставлении информации об оказании услуг в электронной форме, о регистрации граждан на ЕЦП.</a:t>
            </a:r>
          </a:p>
        </p:txBody>
      </p:sp>
      <p:sp>
        <p:nvSpPr>
          <p:cNvPr id="71786" name="object 36"/>
          <p:cNvSpPr/>
          <p:nvPr/>
        </p:nvSpPr>
        <p:spPr bwMode="auto">
          <a:xfrm>
            <a:off x="3895329" y="3643313"/>
            <a:ext cx="3296840" cy="254000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rgbClr val="FFFFFF">
              <a:alpha val="85000"/>
            </a:srgbClr>
          </a:solidFill>
          <a:ln>
            <a:solidFill>
              <a:srgbClr val="CF4520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117" name="object 38"/>
          <p:cNvSpPr txBox="1"/>
          <p:nvPr/>
        </p:nvSpPr>
        <p:spPr>
          <a:xfrm>
            <a:off x="3912527" y="3659188"/>
            <a:ext cx="3279642" cy="228600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CF4520"/>
                </a:solidFill>
                <a:latin typeface="Trebuchet MS" panose="020B0603020202020204" pitchFamily="34" charset="0"/>
                <a:cs typeface="+mn-cs"/>
              </a:rPr>
              <a:t>Анализ писем (обращений) граждан (через книгу жалоб, по электронной почте, в социальных сетях). Анализ жалоб.</a:t>
            </a:r>
          </a:p>
        </p:txBody>
      </p:sp>
      <p:pic>
        <p:nvPicPr>
          <p:cNvPr id="70733" name="Рисунок 7178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5388" y="3097214"/>
            <a:ext cx="484981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734" name="Рисунок 71789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9228" y="2760664"/>
            <a:ext cx="670719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735" name="Рисунок 7179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5446" y="2782888"/>
            <a:ext cx="509058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736" name="Рисунок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404" y="3038476"/>
            <a:ext cx="526256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737" name="Рисунок 71794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6677" y="2803525"/>
            <a:ext cx="758428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738" name="Рисунок 7179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5973" y="2932113"/>
            <a:ext cx="275167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739" name="Рисунок 71798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3637" y="3113088"/>
            <a:ext cx="275167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740" name="Рисунок 71799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7796" y="2859088"/>
            <a:ext cx="275167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801" name="Равно 71800"/>
          <p:cNvSpPr/>
          <p:nvPr/>
        </p:nvSpPr>
        <p:spPr>
          <a:xfrm>
            <a:off x="6327115" y="3155950"/>
            <a:ext cx="484981" cy="292100"/>
          </a:xfrm>
          <a:prstGeom prst="mathEqual">
            <a:avLst/>
          </a:prstGeom>
          <a:solidFill>
            <a:srgbClr val="CF452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object 36"/>
          <p:cNvSpPr/>
          <p:nvPr/>
        </p:nvSpPr>
        <p:spPr bwMode="auto">
          <a:xfrm>
            <a:off x="7646194" y="4395789"/>
            <a:ext cx="2141141" cy="420687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  <a:ln>
            <a:solidFill>
              <a:srgbClr val="577EF9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 dirty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11" name="object 36"/>
          <p:cNvSpPr/>
          <p:nvPr/>
        </p:nvSpPr>
        <p:spPr bwMode="auto">
          <a:xfrm>
            <a:off x="7659952" y="4060826"/>
            <a:ext cx="2141141" cy="246063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  <a:ln>
            <a:solidFill>
              <a:srgbClr val="577EF9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162" name="Прямоугольник 161"/>
          <p:cNvSpPr/>
          <p:nvPr/>
        </p:nvSpPr>
        <p:spPr>
          <a:xfrm>
            <a:off x="7592881" y="4343401"/>
            <a:ext cx="2295921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577EF9"/>
                </a:solidFill>
                <a:latin typeface="Trebuchet MS" panose="020B0603020202020204" pitchFamily="34" charset="0"/>
                <a:cs typeface="+mn-cs"/>
              </a:rPr>
              <a:t>Неуверенность в себе и своих способностях. Предвзятое отношение работодателей. Невысокая конкурентная способность граждан на рынке труда.</a:t>
            </a:r>
          </a:p>
        </p:txBody>
      </p:sp>
      <p:sp>
        <p:nvSpPr>
          <p:cNvPr id="123" name="object 38"/>
          <p:cNvSpPr txBox="1"/>
          <p:nvPr/>
        </p:nvSpPr>
        <p:spPr>
          <a:xfrm>
            <a:off x="7653073" y="4060825"/>
            <a:ext cx="2141141" cy="336550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577EF9"/>
                </a:solidFill>
                <a:latin typeface="Trebuchet MS" panose="020B0603020202020204" pitchFamily="34" charset="0"/>
                <a:cs typeface="+mn-cs"/>
              </a:rPr>
              <a:t>Опрос на выходе.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577EF9"/>
                </a:solidFill>
                <a:latin typeface="Trebuchet MS" panose="020B0603020202020204" pitchFamily="34" charset="0"/>
                <a:cs typeface="+mn-cs"/>
              </a:rPr>
              <a:t>Анализ обращений граждан.</a:t>
            </a:r>
            <a:endParaRPr lang="ru-RU" sz="700" kern="0" dirty="0">
              <a:solidFill>
                <a:srgbClr val="577EF9"/>
              </a:solidFill>
              <a:latin typeface="Trebuchet MS" panose="020B0603020202020204" pitchFamily="34" charset="0"/>
              <a:cs typeface="Times New Roman" pitchFamily="18"/>
            </a:endParaRPr>
          </a:p>
          <a:p>
            <a:pPr marL="171450" indent="-171450" algn="ctr" eaLnBrk="1" fontAlgn="auto" hangingPunct="1"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700" kern="0" dirty="0">
              <a:solidFill>
                <a:srgbClr val="577EF9"/>
              </a:solidFill>
              <a:latin typeface="Trebuchet MS" panose="020B0603020202020204" pitchFamily="34" charset="0"/>
              <a:cs typeface="Calibri"/>
            </a:endParaRPr>
          </a:p>
        </p:txBody>
      </p:sp>
      <p:pic>
        <p:nvPicPr>
          <p:cNvPr id="70746" name="Рисунок 14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3200" y="2455864"/>
            <a:ext cx="421348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747" name="Рисунок 18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0605" y="2462213"/>
            <a:ext cx="424789" cy="39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748" name="Рисунок 21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5334" y="2473325"/>
            <a:ext cx="429948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749" name="Рисунок 23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7677" y="3157538"/>
            <a:ext cx="882253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750" name="Рисунок 25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3184" y="2455863"/>
            <a:ext cx="426508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Левая фигурная скобка 27"/>
          <p:cNvSpPr/>
          <p:nvPr/>
        </p:nvSpPr>
        <p:spPr>
          <a:xfrm rot="16200000">
            <a:off x="8509794" y="1813190"/>
            <a:ext cx="336550" cy="2304521"/>
          </a:xfrm>
          <a:prstGeom prst="leftBrace">
            <a:avLst>
              <a:gd name="adj1" fmla="val 8333"/>
              <a:gd name="adj2" fmla="val 50949"/>
            </a:avLst>
          </a:prstGeom>
          <a:ln w="12700">
            <a:solidFill>
              <a:srgbClr val="CF45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480688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7802695" y="0"/>
            <a:ext cx="2105025" cy="6858000"/>
          </a:xfrm>
          <a:prstGeom prst="rect">
            <a:avLst/>
          </a:prstGeom>
          <a:solidFill>
            <a:srgbClr val="69B3E7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706269" y="-12700"/>
            <a:ext cx="2094706" cy="6858000"/>
          </a:xfrm>
          <a:prstGeom prst="rect">
            <a:avLst/>
          </a:prstGeom>
          <a:solidFill>
            <a:srgbClr val="CF452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-10318" y="0"/>
            <a:ext cx="5721747" cy="6845300"/>
          </a:xfrm>
          <a:prstGeom prst="rect">
            <a:avLst/>
          </a:prstGeom>
          <a:solidFill>
            <a:srgbClr val="0033A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2" name="object 2"/>
          <p:cNvSpPr/>
          <p:nvPr/>
        </p:nvSpPr>
        <p:spPr>
          <a:xfrm>
            <a:off x="5764742" y="-19050"/>
            <a:ext cx="1991519" cy="411163"/>
          </a:xfrm>
          <a:custGeom>
            <a:avLst/>
            <a:gdLst>
              <a:gd name="f0" fmla="val w"/>
              <a:gd name="f1" fmla="val h"/>
              <a:gd name="f2" fmla="val 0"/>
              <a:gd name="f3" fmla="val 4075429"/>
              <a:gd name="f4" fmla="val 408305"/>
              <a:gd name="f5" fmla="val 4007324"/>
              <a:gd name="f6" fmla="val 68011"/>
              <a:gd name="f7" fmla="val 41538"/>
              <a:gd name="f8" fmla="val 5344"/>
              <a:gd name="f9" fmla="val 19919"/>
              <a:gd name="f10" fmla="val 340041"/>
              <a:gd name="f11" fmla="val 366514"/>
              <a:gd name="f12" fmla="val 388132"/>
              <a:gd name="f13" fmla="val 402707"/>
              <a:gd name="f14" fmla="val 408052"/>
              <a:gd name="f15" fmla="val 4033797"/>
              <a:gd name="f16" fmla="val 4055416"/>
              <a:gd name="f17" fmla="val 4069991"/>
              <a:gd name="f18" fmla="val 4075336"/>
              <a:gd name="f19" fmla="*/ f0 1 4075429"/>
              <a:gd name="f20" fmla="*/ f1 1 408305"/>
              <a:gd name="f21" fmla="val f2"/>
              <a:gd name="f22" fmla="val f3"/>
              <a:gd name="f23" fmla="val f4"/>
              <a:gd name="f24" fmla="+- f23 0 f21"/>
              <a:gd name="f25" fmla="+- f22 0 f21"/>
              <a:gd name="f26" fmla="*/ f25 1 4075429"/>
              <a:gd name="f27" fmla="*/ f24 1 408305"/>
              <a:gd name="f28" fmla="*/ f21 1 f26"/>
              <a:gd name="f29" fmla="*/ f22 1 f26"/>
              <a:gd name="f30" fmla="*/ f21 1 f27"/>
              <a:gd name="f31" fmla="*/ f23 1 f27"/>
              <a:gd name="f32" fmla="*/ f28 f19 1"/>
              <a:gd name="f33" fmla="*/ f29 f19 1"/>
              <a:gd name="f34" fmla="*/ f31 f20 1"/>
              <a:gd name="f35" fmla="*/ f30 f2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2" t="f35" r="f33" b="f34"/>
            <a:pathLst>
              <a:path w="4075429" h="408305">
                <a:moveTo>
                  <a:pt x="f5" y="f2"/>
                </a:moveTo>
                <a:lnTo>
                  <a:pt x="f6" y="f2"/>
                </a:lnTo>
                <a:lnTo>
                  <a:pt x="f7" y="f8"/>
                </a:lnTo>
                <a:lnTo>
                  <a:pt x="f9" y="f9"/>
                </a:lnTo>
                <a:lnTo>
                  <a:pt x="f8" y="f7"/>
                </a:lnTo>
                <a:lnTo>
                  <a:pt x="f2" y="f6"/>
                </a:lnTo>
                <a:lnTo>
                  <a:pt x="f2" y="f10"/>
                </a:lnTo>
                <a:lnTo>
                  <a:pt x="f8" y="f11"/>
                </a:lnTo>
                <a:lnTo>
                  <a:pt x="f9" y="f12"/>
                </a:lnTo>
                <a:lnTo>
                  <a:pt x="f7" y="f13"/>
                </a:lnTo>
                <a:lnTo>
                  <a:pt x="f6" y="f14"/>
                </a:lnTo>
                <a:lnTo>
                  <a:pt x="f5" y="f14"/>
                </a:lnTo>
                <a:lnTo>
                  <a:pt x="f15" y="f13"/>
                </a:lnTo>
                <a:lnTo>
                  <a:pt x="f16" y="f12"/>
                </a:lnTo>
                <a:lnTo>
                  <a:pt x="f17" y="f11"/>
                </a:lnTo>
                <a:lnTo>
                  <a:pt x="f18" y="f10"/>
                </a:lnTo>
                <a:lnTo>
                  <a:pt x="f18" y="f6"/>
                </a:lnTo>
                <a:lnTo>
                  <a:pt x="f17" y="f7"/>
                </a:lnTo>
                <a:lnTo>
                  <a:pt x="f16" y="f9"/>
                </a:lnTo>
                <a:lnTo>
                  <a:pt x="f15" y="f8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85000"/>
            </a:schemeClr>
          </a:solidFill>
          <a:ln>
            <a:noFill/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71686" name="object 3"/>
          <p:cNvSpPr txBox="1">
            <a:spLocks noChangeArrowheads="1"/>
          </p:cNvSpPr>
          <p:nvPr/>
        </p:nvSpPr>
        <p:spPr bwMode="auto">
          <a:xfrm>
            <a:off x="5517092" y="-82550"/>
            <a:ext cx="2486819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2701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1600" b="1">
                <a:solidFill>
                  <a:srgbClr val="CF4520"/>
                </a:solidFill>
                <a:latin typeface="Trebuchet MS" pitchFamily="34" charset="0"/>
                <a:ea typeface="Calibri" pitchFamily="34" charset="0"/>
                <a:cs typeface="Trebuchet MS" pitchFamily="34" charset="0"/>
              </a:rPr>
              <a:t>Получение </a:t>
            </a:r>
          </a:p>
          <a:p>
            <a:pPr algn="ctr" eaLnBrk="1" hangingPunct="1"/>
            <a:r>
              <a:rPr lang="ru-RU" altLang="ru-RU" sz="1600" b="1">
                <a:solidFill>
                  <a:srgbClr val="CF4520"/>
                </a:solidFill>
                <a:latin typeface="Trebuchet MS" pitchFamily="34" charset="0"/>
                <a:ea typeface="Calibri" pitchFamily="34" charset="0"/>
                <a:cs typeface="Trebuchet MS" pitchFamily="34" charset="0"/>
              </a:rPr>
              <a:t>результата</a:t>
            </a:r>
          </a:p>
        </p:txBody>
      </p:sp>
      <p:sp>
        <p:nvSpPr>
          <p:cNvPr id="19" name="object 36"/>
          <p:cNvSpPr/>
          <p:nvPr/>
        </p:nvSpPr>
        <p:spPr bwMode="auto">
          <a:xfrm>
            <a:off x="7866328" y="460375"/>
            <a:ext cx="1964002" cy="342900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rgbClr val="FFFFFF">
              <a:alpha val="85000"/>
            </a:srgbClr>
          </a:solidFill>
          <a:ln>
            <a:solidFill>
              <a:srgbClr val="577EF9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22" name="Прямоугольник 62"/>
          <p:cNvSpPr/>
          <p:nvPr/>
        </p:nvSpPr>
        <p:spPr>
          <a:xfrm>
            <a:off x="7840531" y="411163"/>
            <a:ext cx="1964002" cy="40005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anchorCtr="1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dirty="0">
                <a:solidFill>
                  <a:srgbClr val="577EF9"/>
                </a:solidFill>
                <a:latin typeface="Trebuchet MS" panose="020B0603020202020204" pitchFamily="34" charset="0"/>
                <a:cs typeface="+mn-cs"/>
              </a:rPr>
              <a:t>Оставить отзыв об опыте взаимодействия с НЦЗН</a:t>
            </a:r>
          </a:p>
        </p:txBody>
      </p:sp>
      <p:sp>
        <p:nvSpPr>
          <p:cNvPr id="73" name="object 36"/>
          <p:cNvSpPr/>
          <p:nvPr/>
        </p:nvSpPr>
        <p:spPr bwMode="auto">
          <a:xfrm>
            <a:off x="271728" y="450851"/>
            <a:ext cx="5190331" cy="352425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85000"/>
            </a:schemeClr>
          </a:solidFill>
          <a:ln>
            <a:solidFill>
              <a:srgbClr val="0033A0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76" name="object 36"/>
          <p:cNvSpPr/>
          <p:nvPr/>
        </p:nvSpPr>
        <p:spPr bwMode="auto">
          <a:xfrm>
            <a:off x="259690" y="906464"/>
            <a:ext cx="2498857" cy="968375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85000"/>
            </a:schemeClr>
          </a:solidFill>
          <a:ln>
            <a:solidFill>
              <a:srgbClr val="0033A0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79" name="object 36"/>
          <p:cNvSpPr/>
          <p:nvPr/>
        </p:nvSpPr>
        <p:spPr bwMode="auto">
          <a:xfrm>
            <a:off x="244211" y="1976438"/>
            <a:ext cx="2514335" cy="660400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85000"/>
            </a:schemeClr>
          </a:solidFill>
          <a:ln>
            <a:solidFill>
              <a:srgbClr val="0033A0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86" name="object 37"/>
          <p:cNvSpPr/>
          <p:nvPr/>
        </p:nvSpPr>
        <p:spPr>
          <a:xfrm>
            <a:off x="257969" y="6043614"/>
            <a:ext cx="5212689" cy="669925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3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2" y="f2"/>
                </a:moveTo>
                <a:lnTo>
                  <a:pt x="f5" y="f2"/>
                </a:lnTo>
                <a:lnTo>
                  <a:pt x="f5" y="f6"/>
                </a:lnTo>
                <a:lnTo>
                  <a:pt x="f2" y="f6"/>
                </a:lnTo>
                <a:lnTo>
                  <a:pt x="f2" y="f2"/>
                </a:lnTo>
                <a:close/>
              </a:path>
            </a:pathLst>
          </a:custGeom>
          <a:solidFill>
            <a:schemeClr val="bg1">
              <a:alpha val="85000"/>
            </a:schemeClr>
          </a:solidFill>
          <a:ln w="12701">
            <a:solidFill>
              <a:srgbClr val="0033A0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 dirty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88" name="Прямоугольник 153"/>
          <p:cNvSpPr/>
          <p:nvPr/>
        </p:nvSpPr>
        <p:spPr>
          <a:xfrm>
            <a:off x="220134" y="387351"/>
            <a:ext cx="5279760" cy="460375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anchorCtr="1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0033A0"/>
                </a:solidFill>
                <a:latin typeface="Trebuchet MS" panose="020B0603020202020204" pitchFamily="34" charset="0"/>
                <a:cs typeface="+mn-cs"/>
              </a:rPr>
              <a:t>Прохождение собеседования по профессии, полученной в результате прохождения обучения/повышения квалификации</a:t>
            </a:r>
          </a:p>
        </p:txBody>
      </p:sp>
      <p:sp>
        <p:nvSpPr>
          <p:cNvPr id="89" name="object 38"/>
          <p:cNvSpPr txBox="1"/>
          <p:nvPr/>
        </p:nvSpPr>
        <p:spPr>
          <a:xfrm>
            <a:off x="249371" y="893763"/>
            <a:ext cx="2519494" cy="982662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0033A0"/>
                </a:solidFill>
                <a:latin typeface="Trebuchet MS" panose="020B0603020202020204" pitchFamily="34" charset="0"/>
                <a:cs typeface="+mn-cs"/>
              </a:rPr>
              <a:t>Смогу ли я устроиться на работу не по профессии?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0033A0"/>
                </a:solidFill>
                <a:latin typeface="Trebuchet MS" panose="020B0603020202020204" pitchFamily="34" charset="0"/>
                <a:cs typeface="+mn-cs"/>
              </a:rPr>
              <a:t>Можно ли получить новую профессию бесплатно?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0033A0"/>
                </a:solidFill>
                <a:latin typeface="Trebuchet MS" panose="020B0603020202020204" pitchFamily="34" charset="0"/>
                <a:cs typeface="+mn-cs"/>
              </a:rPr>
              <a:t>Как получить новую специальность в короткие сроки?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0033A0"/>
                </a:solidFill>
                <a:latin typeface="Trebuchet MS" panose="020B0603020202020204" pitchFamily="34" charset="0"/>
                <a:cs typeface="+mn-cs"/>
              </a:rPr>
              <a:t>Как долго будет длиться обучение?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0033A0"/>
                </a:solidFill>
                <a:latin typeface="Trebuchet MS" panose="020B0603020202020204" pitchFamily="34" charset="0"/>
                <a:cs typeface="+mn-cs"/>
              </a:rPr>
              <a:t>Все ли документы подготовлены?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0033A0"/>
                </a:solidFill>
                <a:latin typeface="Trebuchet MS" panose="020B0603020202020204" pitchFamily="34" charset="0"/>
                <a:cs typeface="+mn-cs"/>
              </a:rPr>
              <a:t>Сколько времени займет подбор работы и выдача направлений?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0033A0"/>
                </a:solidFill>
                <a:latin typeface="Trebuchet MS" panose="020B0603020202020204" pitchFamily="34" charset="0"/>
                <a:cs typeface="+mn-cs"/>
              </a:rPr>
              <a:t>Когда и где будет проходить обучение?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kern="0" dirty="0">
                <a:solidFill>
                  <a:srgbClr val="0033A0"/>
                </a:solidFill>
                <a:latin typeface="Trebuchet MS" panose="020B0603020202020204" pitchFamily="34" charset="0"/>
                <a:cs typeface="+mn-cs"/>
              </a:rPr>
              <a:t>Поможет ли обучение в поиске работы?</a:t>
            </a:r>
            <a:endParaRPr lang="ru-RU" sz="700" kern="0" dirty="0">
              <a:solidFill>
                <a:srgbClr val="0033A0"/>
              </a:solidFill>
              <a:latin typeface="Trebuchet MS" panose="020B0603020202020204" pitchFamily="34" charset="0"/>
              <a:cs typeface="Calibri"/>
            </a:endParaRPr>
          </a:p>
        </p:txBody>
      </p:sp>
      <p:sp>
        <p:nvSpPr>
          <p:cNvPr id="90" name="TextBox 9"/>
          <p:cNvSpPr txBox="1"/>
          <p:nvPr/>
        </p:nvSpPr>
        <p:spPr>
          <a:xfrm>
            <a:off x="278606" y="6043614"/>
            <a:ext cx="5207529" cy="7080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dirty="0">
                <a:solidFill>
                  <a:srgbClr val="0033A0"/>
                </a:solidFill>
                <a:latin typeface="Calibri"/>
                <a:cs typeface="+mn-cs"/>
              </a:rPr>
              <a:t>    Обучить сотрудников НЦЗН грамотному оказанию услуг и сервисов НЦЗН, обеспечить обучение и тестирование по индивидуальному подходу в работе с гражданами, персональному подбору вакансий.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dirty="0">
                <a:solidFill>
                  <a:srgbClr val="0033A0"/>
                </a:solidFill>
                <a:latin typeface="Calibri"/>
                <a:cs typeface="+mn-cs"/>
              </a:rPr>
              <a:t>    Обучить сотрудников НЦЗН эффективному взаимодействию с работодателями, в том числе по вопросам предоставления сведений о вакансиях для трудоустройства граждан, возобновляющие трудовую деятельность после длительного перерыва .</a:t>
            </a:r>
          </a:p>
        </p:txBody>
      </p:sp>
      <p:sp>
        <p:nvSpPr>
          <p:cNvPr id="92" name="object 36"/>
          <p:cNvSpPr/>
          <p:nvPr/>
        </p:nvSpPr>
        <p:spPr bwMode="auto">
          <a:xfrm>
            <a:off x="2988998" y="1978026"/>
            <a:ext cx="2481660" cy="657225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85000"/>
            </a:schemeClr>
          </a:solidFill>
          <a:ln>
            <a:solidFill>
              <a:srgbClr val="0033A0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 dirty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99" name="object 38"/>
          <p:cNvSpPr txBox="1"/>
          <p:nvPr/>
        </p:nvSpPr>
        <p:spPr>
          <a:xfrm>
            <a:off x="3013075" y="1970088"/>
            <a:ext cx="2442104" cy="660400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0033A0"/>
                </a:solidFill>
                <a:latin typeface="Trebuchet MS" panose="020B0603020202020204" pitchFamily="34" charset="0"/>
                <a:cs typeface="+mn-cs"/>
              </a:rPr>
              <a:t>    Обеспечение эффективного взаимодействия с работодателями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0033A0"/>
                </a:solidFill>
                <a:latin typeface="Trebuchet MS" panose="020B0603020202020204" pitchFamily="34" charset="0"/>
                <a:cs typeface="+mn-cs"/>
              </a:rPr>
              <a:t>    Обеспечение информирования и консультирования граждан о процессе собеседования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0033A0"/>
                </a:solidFill>
                <a:latin typeface="Trebuchet MS" panose="020B0603020202020204" pitchFamily="34" charset="0"/>
                <a:cs typeface="+mn-cs"/>
              </a:rPr>
              <a:t>     Создать все условия для эффективного взаимодействия работодателя и соискателя</a:t>
            </a:r>
          </a:p>
        </p:txBody>
      </p:sp>
      <p:sp>
        <p:nvSpPr>
          <p:cNvPr id="100" name="object 38"/>
          <p:cNvSpPr txBox="1"/>
          <p:nvPr/>
        </p:nvSpPr>
        <p:spPr>
          <a:xfrm>
            <a:off x="268288" y="1985963"/>
            <a:ext cx="2448983" cy="660400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0033A0"/>
                </a:solidFill>
                <a:latin typeface="Trebuchet MS" panose="020B0603020202020204" pitchFamily="34" charset="0"/>
                <a:cs typeface="+mn-cs"/>
              </a:rPr>
              <a:t>Обеспечить информирование граждан о процессе оказания государственных услуг и сервисов, а также о возможности прохождения обучения/переобучения/повышения квалификации в рамках федерального проекта «Содействие занятости» национального проекта «Демография»</a:t>
            </a:r>
            <a:endParaRPr lang="ru-RU" sz="700" kern="0" dirty="0">
              <a:solidFill>
                <a:srgbClr val="0033A0"/>
              </a:solidFill>
              <a:latin typeface="Trebuchet MS" panose="020B0603020202020204" pitchFamily="34" charset="0"/>
              <a:cs typeface="Calibri"/>
            </a:endParaRPr>
          </a:p>
        </p:txBody>
      </p:sp>
      <p:sp>
        <p:nvSpPr>
          <p:cNvPr id="105" name="object 36"/>
          <p:cNvSpPr/>
          <p:nvPr/>
        </p:nvSpPr>
        <p:spPr bwMode="auto">
          <a:xfrm>
            <a:off x="3006196" y="914400"/>
            <a:ext cx="2467902" cy="973138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85000"/>
            </a:schemeClr>
          </a:solidFill>
          <a:ln>
            <a:solidFill>
              <a:srgbClr val="0033A0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107" name="object 38"/>
          <p:cNvSpPr txBox="1"/>
          <p:nvPr/>
        </p:nvSpPr>
        <p:spPr>
          <a:xfrm>
            <a:off x="3009636" y="903288"/>
            <a:ext cx="2500577" cy="874599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0033A0"/>
                </a:solidFill>
                <a:latin typeface="Trebuchet MS" panose="020B0603020202020204" pitchFamily="34" charset="0"/>
                <a:cs typeface="+mn-cs"/>
              </a:rPr>
              <a:t>Как проходит собеседование?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0033A0"/>
                </a:solidFill>
                <a:latin typeface="Trebuchet MS" panose="020B0603020202020204" pitchFamily="34" charset="0"/>
                <a:cs typeface="+mn-cs"/>
              </a:rPr>
              <a:t>Где находится работодатель?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0033A0"/>
                </a:solidFill>
                <a:latin typeface="Trebuchet MS" panose="020B0603020202020204" pitchFamily="34" charset="0"/>
                <a:cs typeface="+mn-cs"/>
              </a:rPr>
              <a:t>Удобно ли до него добраться?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kern="0" dirty="0">
                <a:solidFill>
                  <a:srgbClr val="0033A0"/>
                </a:solidFill>
                <a:latin typeface="Trebuchet MS" panose="020B0603020202020204" pitchFamily="34" charset="0"/>
                <a:cs typeface="Times New Roman"/>
              </a:rPr>
              <a:t>Что будут спрашивать?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kern="0" dirty="0">
                <a:solidFill>
                  <a:srgbClr val="0033A0"/>
                </a:solidFill>
                <a:latin typeface="Trebuchet MS" panose="020B0603020202020204" pitchFamily="34" charset="0"/>
                <a:cs typeface="Times New Roman"/>
              </a:rPr>
              <a:t>Сколько времени займет собеседование?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kern="0" dirty="0">
                <a:solidFill>
                  <a:srgbClr val="0033A0"/>
                </a:solidFill>
                <a:latin typeface="Trebuchet MS" panose="020B0603020202020204" pitchFamily="34" charset="0"/>
                <a:cs typeface="Times New Roman"/>
              </a:rPr>
              <a:t>Есть ли возможность пообщаться с несколькими работодателями сразу?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kern="0" dirty="0">
                <a:solidFill>
                  <a:srgbClr val="0033A0"/>
                </a:solidFill>
                <a:latin typeface="Trebuchet MS" panose="020B0603020202020204" pitchFamily="34" charset="0"/>
                <a:cs typeface="Times New Roman"/>
              </a:rPr>
              <a:t>Смогу ли я ознакомится с потенциальным рабочим местом?</a:t>
            </a:r>
            <a:endParaRPr lang="ru-RU" sz="700" kern="0" dirty="0">
              <a:solidFill>
                <a:srgbClr val="0033A0"/>
              </a:solidFill>
              <a:latin typeface="Trebuchet MS" panose="020B0603020202020204" pitchFamily="34" charset="0"/>
              <a:cs typeface="Calibri"/>
            </a:endParaRPr>
          </a:p>
        </p:txBody>
      </p:sp>
      <p:sp>
        <p:nvSpPr>
          <p:cNvPr id="7" name="object 2"/>
          <p:cNvSpPr/>
          <p:nvPr/>
        </p:nvSpPr>
        <p:spPr>
          <a:xfrm>
            <a:off x="257969" y="1"/>
            <a:ext cx="5204090" cy="409575"/>
          </a:xfrm>
          <a:custGeom>
            <a:avLst/>
            <a:gdLst>
              <a:gd name="f0" fmla="val w"/>
              <a:gd name="f1" fmla="val h"/>
              <a:gd name="f2" fmla="val 0"/>
              <a:gd name="f3" fmla="val 2526665"/>
              <a:gd name="f4" fmla="val 408305"/>
              <a:gd name="f5" fmla="val 2458601"/>
              <a:gd name="f6" fmla="val 68009"/>
              <a:gd name="f7" fmla="val 41536"/>
              <a:gd name="f8" fmla="val 5344"/>
              <a:gd name="f9" fmla="val 19919"/>
              <a:gd name="f10" fmla="val 41537"/>
              <a:gd name="f11" fmla="val 340043"/>
              <a:gd name="f12" fmla="val 366516"/>
              <a:gd name="f13" fmla="val 388133"/>
              <a:gd name="f14" fmla="val 402708"/>
              <a:gd name="f15" fmla="val 408053"/>
              <a:gd name="f16" fmla="val 2485073"/>
              <a:gd name="f17" fmla="val 2506690"/>
              <a:gd name="f18" fmla="val 2521265"/>
              <a:gd name="f19" fmla="val 2526609"/>
              <a:gd name="f20" fmla="*/ f0 1 2526665"/>
              <a:gd name="f21" fmla="*/ f1 1 408305"/>
              <a:gd name="f22" fmla="val f2"/>
              <a:gd name="f23" fmla="val f3"/>
              <a:gd name="f24" fmla="val f4"/>
              <a:gd name="f25" fmla="+- f24 0 f22"/>
              <a:gd name="f26" fmla="+- f23 0 f22"/>
              <a:gd name="f27" fmla="*/ f26 1 2526665"/>
              <a:gd name="f28" fmla="*/ f25 1 408305"/>
              <a:gd name="f29" fmla="*/ f22 1 f27"/>
              <a:gd name="f30" fmla="*/ f23 1 f27"/>
              <a:gd name="f31" fmla="*/ f22 1 f28"/>
              <a:gd name="f32" fmla="*/ f24 1 f28"/>
              <a:gd name="f33" fmla="*/ f29 f20 1"/>
              <a:gd name="f34" fmla="*/ f30 f20 1"/>
              <a:gd name="f35" fmla="*/ f32 f21 1"/>
              <a:gd name="f36" fmla="*/ f31 f2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3" t="f36" r="f34" b="f35"/>
            <a:pathLst>
              <a:path w="2526665" h="408305">
                <a:moveTo>
                  <a:pt x="f5" y="f2"/>
                </a:moveTo>
                <a:lnTo>
                  <a:pt x="f6" y="f2"/>
                </a:lnTo>
                <a:lnTo>
                  <a:pt x="f7" y="f8"/>
                </a:lnTo>
                <a:lnTo>
                  <a:pt x="f9" y="f9"/>
                </a:lnTo>
                <a:lnTo>
                  <a:pt x="f8" y="f10"/>
                </a:lnTo>
                <a:lnTo>
                  <a:pt x="f2" y="f6"/>
                </a:lnTo>
                <a:lnTo>
                  <a:pt x="f2" y="f11"/>
                </a:lnTo>
                <a:lnTo>
                  <a:pt x="f8" y="f12"/>
                </a:lnTo>
                <a:lnTo>
                  <a:pt x="f9" y="f13"/>
                </a:lnTo>
                <a:lnTo>
                  <a:pt x="f7" y="f14"/>
                </a:lnTo>
                <a:lnTo>
                  <a:pt x="f6" y="f15"/>
                </a:lnTo>
                <a:lnTo>
                  <a:pt x="f5" y="f15"/>
                </a:lnTo>
                <a:lnTo>
                  <a:pt x="f16" y="f14"/>
                </a:lnTo>
                <a:lnTo>
                  <a:pt x="f17" y="f13"/>
                </a:lnTo>
                <a:lnTo>
                  <a:pt x="f18" y="f12"/>
                </a:lnTo>
                <a:lnTo>
                  <a:pt x="f19" y="f11"/>
                </a:lnTo>
                <a:lnTo>
                  <a:pt x="f19" y="f6"/>
                </a:lnTo>
                <a:lnTo>
                  <a:pt x="f18" y="f10"/>
                </a:lnTo>
                <a:lnTo>
                  <a:pt x="f17" y="f9"/>
                </a:lnTo>
                <a:lnTo>
                  <a:pt x="f16" y="f8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85000"/>
            </a:schemeClr>
          </a:solidFill>
          <a:ln>
            <a:noFill/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71702" name="object 7"/>
          <p:cNvSpPr txBox="1">
            <a:spLocks noChangeArrowheads="1"/>
          </p:cNvSpPr>
          <p:nvPr/>
        </p:nvSpPr>
        <p:spPr bwMode="auto">
          <a:xfrm>
            <a:off x="239052" y="34926"/>
            <a:ext cx="5436261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2701" rIns="0" bIns="0" anchorCtr="1">
            <a:spAutoFit/>
          </a:bodyPr>
          <a:lstStyle>
            <a:lvl1pPr marL="127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100"/>
              </a:spcBef>
            </a:pPr>
            <a:r>
              <a:rPr lang="ru-RU" altLang="ru-RU">
                <a:solidFill>
                  <a:srgbClr val="0033A0"/>
                </a:solidFill>
                <a:latin typeface="Trebuchet MS" pitchFamily="34" charset="0"/>
                <a:cs typeface="Calibri" pitchFamily="34" charset="0"/>
              </a:rPr>
              <a:t>Взаимодействие с работодателем</a:t>
            </a:r>
          </a:p>
        </p:txBody>
      </p:sp>
      <p:sp>
        <p:nvSpPr>
          <p:cNvPr id="9" name="object 36"/>
          <p:cNvSpPr/>
          <p:nvPr/>
        </p:nvSpPr>
        <p:spPr bwMode="auto">
          <a:xfrm>
            <a:off x="268288" y="4376738"/>
            <a:ext cx="2481660" cy="812800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85000"/>
            </a:schemeClr>
          </a:solidFill>
          <a:ln>
            <a:solidFill>
              <a:srgbClr val="0033A0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 dirty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10" name="object 37"/>
          <p:cNvSpPr/>
          <p:nvPr/>
        </p:nvSpPr>
        <p:spPr>
          <a:xfrm>
            <a:off x="268288" y="5670551"/>
            <a:ext cx="5202370" cy="252413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3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2" y="f2"/>
                </a:moveTo>
                <a:lnTo>
                  <a:pt x="f5" y="f2"/>
                </a:lnTo>
                <a:lnTo>
                  <a:pt x="f5" y="f6"/>
                </a:lnTo>
                <a:lnTo>
                  <a:pt x="f2" y="f6"/>
                </a:lnTo>
                <a:lnTo>
                  <a:pt x="f2" y="f2"/>
                </a:lnTo>
                <a:close/>
              </a:path>
            </a:pathLst>
          </a:custGeom>
          <a:solidFill>
            <a:schemeClr val="bg1">
              <a:alpha val="85000"/>
            </a:schemeClr>
          </a:solidFill>
          <a:ln w="12701">
            <a:solidFill>
              <a:srgbClr val="0033A0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 dirty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71705" name="object 38"/>
          <p:cNvSpPr txBox="1">
            <a:spLocks noChangeArrowheads="1"/>
          </p:cNvSpPr>
          <p:nvPr/>
        </p:nvSpPr>
        <p:spPr bwMode="auto">
          <a:xfrm>
            <a:off x="939006" y="5730875"/>
            <a:ext cx="381793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2701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700">
                <a:solidFill>
                  <a:srgbClr val="0033A0"/>
                </a:solidFill>
                <a:latin typeface="Trebuchet MS" pitchFamily="34" charset="0"/>
                <a:cs typeface="Calibri" pitchFamily="34" charset="0"/>
              </a:rPr>
              <a:t>ГКУ НО НЦЗН</a:t>
            </a:r>
          </a:p>
          <a:p>
            <a:pPr algn="just" eaLnBrk="1" hangingPunct="1"/>
            <a:endParaRPr lang="ru-RU" altLang="ru-RU" sz="700">
              <a:solidFill>
                <a:srgbClr val="0033A0"/>
              </a:solidFill>
              <a:latin typeface="Trebuchet MS" pitchFamily="34" charset="0"/>
              <a:cs typeface="Calibri" pitchFamily="34" charset="0"/>
            </a:endParaRPr>
          </a:p>
        </p:txBody>
      </p:sp>
      <p:sp>
        <p:nvSpPr>
          <p:cNvPr id="71706" name="TextBox 12"/>
          <p:cNvSpPr txBox="1">
            <a:spLocks noChangeArrowheads="1"/>
          </p:cNvSpPr>
          <p:nvPr/>
        </p:nvSpPr>
        <p:spPr bwMode="auto">
          <a:xfrm>
            <a:off x="208095" y="4408489"/>
            <a:ext cx="2529813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/>
            <a:r>
              <a:rPr lang="ru-RU" sz="700">
                <a:solidFill>
                  <a:srgbClr val="0033A0"/>
                </a:solidFill>
                <a:latin typeface="Trebuchet MS" pitchFamily="34" charset="0"/>
              </a:rPr>
              <a:t>    Количество поданных заявлений на обучение</a:t>
            </a:r>
          </a:p>
          <a:p>
            <a:pPr algn="just"/>
            <a:r>
              <a:rPr lang="ru-RU" sz="700">
                <a:solidFill>
                  <a:srgbClr val="0033A0"/>
                </a:solidFill>
                <a:latin typeface="Trebuchet MS" pitchFamily="34" charset="0"/>
              </a:rPr>
              <a:t>    Анкетирование</a:t>
            </a:r>
          </a:p>
          <a:p>
            <a:pPr algn="just"/>
            <a:r>
              <a:rPr lang="ru-RU" sz="700">
                <a:solidFill>
                  <a:srgbClr val="0033A0"/>
                </a:solidFill>
                <a:latin typeface="Trebuchet MS" pitchFamily="34" charset="0"/>
              </a:rPr>
              <a:t>    Анализ обращений граждан</a:t>
            </a:r>
          </a:p>
          <a:p>
            <a:pPr algn="just"/>
            <a:r>
              <a:rPr lang="ru-RU" sz="700">
                <a:solidFill>
                  <a:srgbClr val="0033A0"/>
                </a:solidFill>
                <a:latin typeface="Trebuchet MS" pitchFamily="34" charset="0"/>
              </a:rPr>
              <a:t>    Опрос на сайте ГКУ НО «НЦЗН» и социальных сетях</a:t>
            </a:r>
          </a:p>
          <a:p>
            <a:pPr algn="just"/>
            <a:r>
              <a:rPr lang="ru-RU" sz="700">
                <a:solidFill>
                  <a:srgbClr val="0033A0"/>
                </a:solidFill>
                <a:latin typeface="Trebuchet MS" pitchFamily="34" charset="0"/>
              </a:rPr>
              <a:t>    Опрос на выходе</a:t>
            </a:r>
          </a:p>
        </p:txBody>
      </p:sp>
      <p:sp>
        <p:nvSpPr>
          <p:cNvPr id="15" name="object 36"/>
          <p:cNvSpPr/>
          <p:nvPr/>
        </p:nvSpPr>
        <p:spPr bwMode="auto">
          <a:xfrm>
            <a:off x="2983839" y="4367214"/>
            <a:ext cx="2481659" cy="822325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85000"/>
            </a:schemeClr>
          </a:solidFill>
          <a:ln>
            <a:solidFill>
              <a:srgbClr val="0033A0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 dirty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97" name="object 38"/>
          <p:cNvSpPr txBox="1"/>
          <p:nvPr/>
        </p:nvSpPr>
        <p:spPr>
          <a:xfrm>
            <a:off x="3006196" y="4346576"/>
            <a:ext cx="2459302" cy="874599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0033A0"/>
                </a:solidFill>
                <a:latin typeface="Trebuchet MS" panose="020B0603020202020204" pitchFamily="34" charset="0"/>
                <a:cs typeface="+mn-cs"/>
              </a:rPr>
              <a:t>    Количество обратившихся граждан, возобновляющих трудовую деятельность после длительного перерыва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0033A0"/>
                </a:solidFill>
                <a:latin typeface="Trebuchet MS" panose="020B0603020202020204" pitchFamily="34" charset="0"/>
                <a:cs typeface="+mn-cs"/>
              </a:rPr>
              <a:t>    Количество граждан, возобновляющих трудовую деятельность после длительного перерыва , признанных безработными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kern="0" dirty="0">
                <a:solidFill>
                  <a:srgbClr val="0033A0"/>
                </a:solidFill>
                <a:latin typeface="Trebuchet MS" panose="020B0603020202020204" pitchFamily="34" charset="0"/>
                <a:cs typeface="Times New Roman" pitchFamily="18"/>
              </a:rPr>
              <a:t>    Анкетирование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kern="0" dirty="0">
                <a:solidFill>
                  <a:srgbClr val="0033A0"/>
                </a:solidFill>
                <a:latin typeface="Trebuchet MS" panose="020B0603020202020204" pitchFamily="34" charset="0"/>
                <a:cs typeface="Times New Roman" pitchFamily="18"/>
              </a:rPr>
              <a:t>    Анализ обращений граждан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kern="0" dirty="0">
                <a:solidFill>
                  <a:srgbClr val="0033A0"/>
                </a:solidFill>
                <a:latin typeface="Trebuchet MS" panose="020B0603020202020204" pitchFamily="34" charset="0"/>
                <a:cs typeface="Times New Roman" pitchFamily="18"/>
              </a:rPr>
              <a:t>    Опрос на выходе</a:t>
            </a:r>
            <a:endParaRPr lang="ru-RU" sz="700" kern="0" dirty="0">
              <a:solidFill>
                <a:srgbClr val="0033A0"/>
              </a:solidFill>
              <a:latin typeface="Trebuchet MS" panose="020B0603020202020204" pitchFamily="34" charset="0"/>
              <a:cs typeface="Calibri"/>
            </a:endParaRPr>
          </a:p>
        </p:txBody>
      </p:sp>
      <p:sp>
        <p:nvSpPr>
          <p:cNvPr id="18" name="object 37"/>
          <p:cNvSpPr/>
          <p:nvPr/>
        </p:nvSpPr>
        <p:spPr>
          <a:xfrm>
            <a:off x="259690" y="5308600"/>
            <a:ext cx="5202369" cy="254000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3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2" y="f2"/>
                </a:moveTo>
                <a:lnTo>
                  <a:pt x="f5" y="f2"/>
                </a:lnTo>
                <a:lnTo>
                  <a:pt x="f5" y="f6"/>
                </a:lnTo>
                <a:lnTo>
                  <a:pt x="f2" y="f6"/>
                </a:lnTo>
                <a:lnTo>
                  <a:pt x="f2" y="f2"/>
                </a:lnTo>
                <a:close/>
              </a:path>
            </a:pathLst>
          </a:custGeom>
          <a:solidFill>
            <a:schemeClr val="bg1">
              <a:alpha val="85000"/>
            </a:schemeClr>
          </a:solidFill>
          <a:ln w="12701">
            <a:solidFill>
              <a:srgbClr val="0033A0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 dirty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103" name="object 38"/>
          <p:cNvSpPr txBox="1"/>
          <p:nvPr/>
        </p:nvSpPr>
        <p:spPr>
          <a:xfrm>
            <a:off x="280327" y="5319713"/>
            <a:ext cx="5190331" cy="336550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0033A0"/>
                </a:solidFill>
                <a:latin typeface="Trebuchet MS" panose="020B0603020202020204" pitchFamily="34" charset="0"/>
                <a:cs typeface="+mn-cs"/>
              </a:rPr>
              <a:t>Отсутствие индивидуального подхода к гражданам при поиске работы. Формальный подход к подбору вакансий.  Незнание условий федерального проекта «Содействие занятости» национального проекта «Демография»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700" dirty="0">
              <a:solidFill>
                <a:srgbClr val="0033A0"/>
              </a:solidFill>
              <a:latin typeface="Trebuchet MS" panose="020B0603020202020204" pitchFamily="34" charset="0"/>
              <a:cs typeface="+mn-cs"/>
            </a:endParaRPr>
          </a:p>
        </p:txBody>
      </p:sp>
      <p:pic>
        <p:nvPicPr>
          <p:cNvPr id="71711" name="Рисунок 3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3098" y="3022601"/>
            <a:ext cx="1021556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2" name="Рисунок 3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994" y="3024188"/>
            <a:ext cx="1021556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0" name="Соединитель: изогнутый 49"/>
          <p:cNvCxnSpPr>
            <a:endCxn id="71755" idx="1"/>
          </p:cNvCxnSpPr>
          <p:nvPr/>
        </p:nvCxnSpPr>
        <p:spPr>
          <a:xfrm rot="10800000" flipH="1" flipV="1">
            <a:off x="-12039" y="3375025"/>
            <a:ext cx="300964" cy="508000"/>
          </a:xfrm>
          <a:prstGeom prst="curvedConnector3">
            <a:avLst>
              <a:gd name="adj1" fmla="val 44439"/>
            </a:avLst>
          </a:prstGeom>
          <a:ln w="15875">
            <a:solidFill>
              <a:srgbClr val="0033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Соединитель: изогнутый 63"/>
          <p:cNvCxnSpPr>
            <a:endCxn id="71712" idx="2"/>
          </p:cNvCxnSpPr>
          <p:nvPr/>
        </p:nvCxnSpPr>
        <p:spPr>
          <a:xfrm rot="5400000" flipH="1" flipV="1">
            <a:off x="2060576" y="3284142"/>
            <a:ext cx="130175" cy="1496219"/>
          </a:xfrm>
          <a:prstGeom prst="curvedConnector3">
            <a:avLst>
              <a:gd name="adj1" fmla="val -175826"/>
            </a:avLst>
          </a:prstGeom>
          <a:ln w="15875">
            <a:solidFill>
              <a:srgbClr val="0033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Соединитель: изогнутый 74"/>
          <p:cNvCxnSpPr>
            <a:stCxn id="71712" idx="0"/>
            <a:endCxn id="71711" idx="1"/>
          </p:cNvCxnSpPr>
          <p:nvPr/>
        </p:nvCxnSpPr>
        <p:spPr>
          <a:xfrm rot="16200000" flipH="1">
            <a:off x="3113485" y="2784476"/>
            <a:ext cx="469900" cy="949325"/>
          </a:xfrm>
          <a:prstGeom prst="curvedConnector4">
            <a:avLst>
              <a:gd name="adj1" fmla="val -48671"/>
              <a:gd name="adj2" fmla="val 76906"/>
            </a:avLst>
          </a:prstGeom>
          <a:ln w="19050">
            <a:solidFill>
              <a:srgbClr val="0033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object 36"/>
          <p:cNvSpPr/>
          <p:nvPr/>
        </p:nvSpPr>
        <p:spPr bwMode="auto">
          <a:xfrm>
            <a:off x="5769902" y="458789"/>
            <a:ext cx="1993238" cy="560387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85000"/>
            </a:schemeClr>
          </a:solidFill>
          <a:ln>
            <a:solidFill>
              <a:srgbClr val="CF4520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21" name="Прямоугольник 61"/>
          <p:cNvSpPr/>
          <p:nvPr/>
        </p:nvSpPr>
        <p:spPr>
          <a:xfrm>
            <a:off x="5651235" y="231776"/>
            <a:ext cx="2168658" cy="1014413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anchorCtr="1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200" b="1" dirty="0">
              <a:solidFill>
                <a:srgbClr val="CF4520"/>
              </a:solidFill>
              <a:latin typeface="Trebuchet MS" panose="020B0603020202020204" pitchFamily="34" charset="0"/>
              <a:cs typeface="+mn-cs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CF4520"/>
                </a:solidFill>
                <a:latin typeface="Trebuchet MS" panose="020B0603020202020204" pitchFamily="34" charset="0"/>
                <a:cs typeface="+mn-cs"/>
              </a:rPr>
              <a:t>Трудоустройство в короткие сроки на подходящую работу</a:t>
            </a:r>
          </a:p>
          <a:p>
            <a:pPr marL="226698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200" b="1" kern="0" dirty="0">
              <a:solidFill>
                <a:srgbClr val="CF4520"/>
              </a:solidFill>
              <a:latin typeface="Trebuchet MS" panose="020B0603020202020204" pitchFamily="34" charset="0"/>
              <a:ea typeface="Calibri"/>
              <a:cs typeface="Trebuchet MS"/>
            </a:endParaRPr>
          </a:p>
        </p:txBody>
      </p:sp>
      <p:sp>
        <p:nvSpPr>
          <p:cNvPr id="81" name="object 36"/>
          <p:cNvSpPr/>
          <p:nvPr/>
        </p:nvSpPr>
        <p:spPr bwMode="auto">
          <a:xfrm>
            <a:off x="5759583" y="1087439"/>
            <a:ext cx="1993238" cy="763587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85000"/>
            </a:schemeClr>
          </a:solidFill>
          <a:ln>
            <a:solidFill>
              <a:srgbClr val="CF4520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59" name="object 38"/>
          <p:cNvSpPr txBox="1"/>
          <p:nvPr/>
        </p:nvSpPr>
        <p:spPr>
          <a:xfrm>
            <a:off x="5781940" y="1068388"/>
            <a:ext cx="1991519" cy="659156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CF4520"/>
                </a:solidFill>
                <a:latin typeface="Trebuchet MS" panose="020B0603020202020204" pitchFamily="34" charset="0"/>
                <a:cs typeface="+mn-cs"/>
              </a:rPr>
              <a:t>Как успешнее влиться в трудовой коллектив и зарекомендовать себя?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CF4520"/>
                </a:solidFill>
                <a:latin typeface="Trebuchet MS" panose="020B0603020202020204" pitchFamily="34" charset="0"/>
                <a:cs typeface="+mn-cs"/>
              </a:rPr>
              <a:t>Какой коллектив?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CF4520"/>
                </a:solidFill>
                <a:latin typeface="Trebuchet MS" panose="020B0603020202020204" pitchFamily="34" charset="0"/>
                <a:cs typeface="+mn-cs"/>
              </a:rPr>
              <a:t>Будет ли социальный пакет?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CF4520"/>
                </a:solidFill>
                <a:latin typeface="Trebuchet MS" panose="020B0603020202020204" pitchFamily="34" charset="0"/>
                <a:cs typeface="+mn-cs"/>
              </a:rPr>
              <a:t>Будет ли зарплата соответствовать ожиданиям?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CF4520"/>
                </a:solidFill>
                <a:latin typeface="Trebuchet MS" panose="020B0603020202020204" pitchFamily="34" charset="0"/>
                <a:cs typeface="+mn-cs"/>
              </a:rPr>
              <a:t>Будет ли работа интересной?</a:t>
            </a:r>
            <a:endParaRPr lang="ru-RU" sz="600" kern="0" dirty="0">
              <a:solidFill>
                <a:srgbClr val="CF4520"/>
              </a:solidFill>
              <a:latin typeface="Trebuchet MS" panose="020B0603020202020204" pitchFamily="34" charset="0"/>
              <a:cs typeface="Calibri"/>
            </a:endParaRPr>
          </a:p>
        </p:txBody>
      </p:sp>
      <p:sp>
        <p:nvSpPr>
          <p:cNvPr id="87" name="object 36"/>
          <p:cNvSpPr/>
          <p:nvPr/>
        </p:nvSpPr>
        <p:spPr bwMode="auto">
          <a:xfrm>
            <a:off x="5769902" y="1925639"/>
            <a:ext cx="1993238" cy="560387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85000"/>
            </a:schemeClr>
          </a:solidFill>
          <a:ln>
            <a:solidFill>
              <a:srgbClr val="CF4520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60" name="object 38"/>
          <p:cNvSpPr txBox="1"/>
          <p:nvPr/>
        </p:nvSpPr>
        <p:spPr>
          <a:xfrm>
            <a:off x="5771621" y="1928813"/>
            <a:ext cx="1979481" cy="550862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CF4520"/>
                </a:solidFill>
                <a:latin typeface="Trebuchet MS" panose="020B0603020202020204" pitchFamily="34" charset="0"/>
                <a:cs typeface="+mn-cs"/>
              </a:rPr>
              <a:t>Информирование граждан об условиях трудоустройства у конкретного работодателя, о наличии социальных гарантий, указанных в представленных работодателем сведениях о вакансии</a:t>
            </a:r>
            <a:endParaRPr lang="ru-RU" sz="600" kern="0" dirty="0">
              <a:solidFill>
                <a:srgbClr val="CF4520"/>
              </a:solidFill>
              <a:latin typeface="Trebuchet MS" panose="020B0603020202020204" pitchFamily="34" charset="0"/>
              <a:cs typeface="Calibri"/>
            </a:endParaRPr>
          </a:p>
        </p:txBody>
      </p:sp>
      <p:sp>
        <p:nvSpPr>
          <p:cNvPr id="91" name="object 36"/>
          <p:cNvSpPr/>
          <p:nvPr/>
        </p:nvSpPr>
        <p:spPr bwMode="auto">
          <a:xfrm>
            <a:off x="5754424" y="4373564"/>
            <a:ext cx="1993239" cy="560387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85000"/>
            </a:schemeClr>
          </a:solidFill>
          <a:ln>
            <a:solidFill>
              <a:srgbClr val="CF4520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94" name="object 36"/>
          <p:cNvSpPr/>
          <p:nvPr/>
        </p:nvSpPr>
        <p:spPr bwMode="auto">
          <a:xfrm>
            <a:off x="5759583" y="5834063"/>
            <a:ext cx="1993238" cy="874712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85000"/>
            </a:schemeClr>
          </a:solidFill>
          <a:ln>
            <a:solidFill>
              <a:srgbClr val="CF4520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65" name="object 38"/>
          <p:cNvSpPr txBox="1"/>
          <p:nvPr/>
        </p:nvSpPr>
        <p:spPr>
          <a:xfrm>
            <a:off x="5780220" y="5885484"/>
            <a:ext cx="1933046" cy="766878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CF4520"/>
                </a:solidFill>
                <a:latin typeface="Trebuchet MS" panose="020B0603020202020204" pitchFamily="34" charset="0"/>
                <a:cs typeface="+mn-cs"/>
              </a:rPr>
              <a:t>    Обучение сотрудников НЦЗН грамотному предоставлению услуг и сервисов.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CF4520"/>
                </a:solidFill>
                <a:latin typeface="Trebuchet MS" panose="020B0603020202020204" pitchFamily="34" charset="0"/>
                <a:cs typeface="+mn-cs"/>
              </a:rPr>
              <a:t>    Внедрение материального и нематериального стимулирования сотрудников НЦЗН.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CF4520"/>
                </a:solidFill>
                <a:latin typeface="Trebuchet MS" panose="020B0603020202020204" pitchFamily="34" charset="0"/>
                <a:cs typeface="+mn-cs"/>
              </a:rPr>
              <a:t>    Тесное взаимодействие с работодателем после трудоустройства.</a:t>
            </a:r>
            <a:endParaRPr lang="ru-RU" sz="700" kern="0" dirty="0">
              <a:solidFill>
                <a:srgbClr val="CF4520"/>
              </a:solidFill>
              <a:latin typeface="Trebuchet MS" panose="020B0603020202020204" pitchFamily="34" charset="0"/>
              <a:cs typeface="Calibri"/>
            </a:endParaRPr>
          </a:p>
        </p:txBody>
      </p:sp>
      <p:sp>
        <p:nvSpPr>
          <p:cNvPr id="95" name="object 36"/>
          <p:cNvSpPr/>
          <p:nvPr/>
        </p:nvSpPr>
        <p:spPr bwMode="auto">
          <a:xfrm>
            <a:off x="5759583" y="5548313"/>
            <a:ext cx="1993238" cy="215900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85000"/>
            </a:schemeClr>
          </a:solidFill>
          <a:ln>
            <a:solidFill>
              <a:srgbClr val="CF4520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71726" name="object 38"/>
          <p:cNvSpPr txBox="1">
            <a:spLocks noChangeArrowheads="1"/>
          </p:cNvSpPr>
          <p:nvPr/>
        </p:nvSpPr>
        <p:spPr bwMode="auto">
          <a:xfrm>
            <a:off x="6129338" y="5588000"/>
            <a:ext cx="1296723" cy="12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2701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700">
                <a:solidFill>
                  <a:srgbClr val="CF4520"/>
                </a:solidFill>
                <a:latin typeface="Trebuchet MS" pitchFamily="34" charset="0"/>
                <a:cs typeface="Calibri" pitchFamily="34" charset="0"/>
              </a:rPr>
              <a:t>Директор ГКУ НО «НЦЗН»</a:t>
            </a:r>
            <a:endParaRPr lang="ru-RU" altLang="ru-RU" sz="600">
              <a:solidFill>
                <a:srgbClr val="CF4520"/>
              </a:solidFill>
              <a:latin typeface="Trebuchet MS" pitchFamily="34" charset="0"/>
              <a:cs typeface="Calibri" pitchFamily="34" charset="0"/>
            </a:endParaRPr>
          </a:p>
        </p:txBody>
      </p:sp>
      <p:sp>
        <p:nvSpPr>
          <p:cNvPr id="96" name="object 36"/>
          <p:cNvSpPr/>
          <p:nvPr/>
        </p:nvSpPr>
        <p:spPr bwMode="auto">
          <a:xfrm>
            <a:off x="5756143" y="5029200"/>
            <a:ext cx="1993238" cy="433388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85000"/>
            </a:schemeClr>
          </a:solidFill>
          <a:ln>
            <a:solidFill>
              <a:srgbClr val="CF4520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62" name="object 38"/>
          <p:cNvSpPr txBox="1"/>
          <p:nvPr/>
        </p:nvSpPr>
        <p:spPr>
          <a:xfrm>
            <a:off x="5787100" y="5019676"/>
            <a:ext cx="1936485" cy="442913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CF4520"/>
                </a:solidFill>
                <a:latin typeface="Trebuchet MS" panose="020B0603020202020204" pitchFamily="34" charset="0"/>
                <a:cs typeface="+mn-cs"/>
              </a:rPr>
              <a:t>Отсутствие времени у специалиста для индивидуального сопровождения граждан, возобновляющих трудовую деятельность после длительного перерыва .</a:t>
            </a:r>
            <a:endParaRPr lang="ru-RU" sz="700" kern="0" dirty="0">
              <a:solidFill>
                <a:srgbClr val="CF4520"/>
              </a:solidFill>
              <a:latin typeface="Trebuchet MS" panose="020B0603020202020204" pitchFamily="34" charset="0"/>
              <a:cs typeface="Calibri"/>
            </a:endParaRPr>
          </a:p>
        </p:txBody>
      </p:sp>
      <p:sp>
        <p:nvSpPr>
          <p:cNvPr id="70" name="object 38"/>
          <p:cNvSpPr txBox="1"/>
          <p:nvPr/>
        </p:nvSpPr>
        <p:spPr>
          <a:xfrm>
            <a:off x="5780220" y="4435869"/>
            <a:ext cx="1936485" cy="443712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CF4520"/>
                </a:solidFill>
                <a:latin typeface="Trebuchet MS" panose="020B0603020202020204" pitchFamily="34" charset="0"/>
                <a:cs typeface="+mn-cs"/>
              </a:rPr>
              <a:t>Статистика по трудоустроенным гражданам, возобновляющим трудовую деятельность после длительного перерыва по полученным востребованным профессиям.</a:t>
            </a:r>
            <a:endParaRPr lang="ru-RU" sz="700" dirty="0">
              <a:solidFill>
                <a:srgbClr val="CF4520"/>
              </a:solidFill>
              <a:latin typeface="Trebuchet MS" panose="020B0603020202020204" pitchFamily="34" charset="0"/>
              <a:cs typeface="Calibri"/>
            </a:endParaRPr>
          </a:p>
        </p:txBody>
      </p:sp>
      <p:pic>
        <p:nvPicPr>
          <p:cNvPr id="71730" name="Рисунок 1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9679" y="2728913"/>
            <a:ext cx="830659" cy="76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1" name="Рисунок 10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6144" y="3302000"/>
            <a:ext cx="978561" cy="90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9" name="Соединитель: изогнутый 108"/>
          <p:cNvCxnSpPr>
            <a:cxnSpLocks/>
          </p:cNvCxnSpPr>
          <p:nvPr/>
        </p:nvCxnSpPr>
        <p:spPr>
          <a:xfrm>
            <a:off x="4841215" y="3494088"/>
            <a:ext cx="1405069" cy="720725"/>
          </a:xfrm>
          <a:prstGeom prst="curvedConnector3">
            <a:avLst>
              <a:gd name="adj1" fmla="val 50000"/>
            </a:avLst>
          </a:prstGeom>
          <a:ln w="19050">
            <a:solidFill>
              <a:srgbClr val="0033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Соединитель: изогнутый 112"/>
          <p:cNvCxnSpPr>
            <a:stCxn id="71731" idx="3"/>
            <a:endCxn id="71730" idx="0"/>
          </p:cNvCxnSpPr>
          <p:nvPr/>
        </p:nvCxnSpPr>
        <p:spPr>
          <a:xfrm flipV="1">
            <a:off x="6734705" y="2728914"/>
            <a:ext cx="631164" cy="1023937"/>
          </a:xfrm>
          <a:prstGeom prst="curvedConnector4">
            <a:avLst>
              <a:gd name="adj1" fmla="val 17042"/>
              <a:gd name="adj2" fmla="val 122314"/>
            </a:avLst>
          </a:prstGeom>
          <a:ln w="19050">
            <a:solidFill>
              <a:srgbClr val="0033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object 2"/>
          <p:cNvSpPr/>
          <p:nvPr/>
        </p:nvSpPr>
        <p:spPr>
          <a:xfrm>
            <a:off x="7852569" y="1"/>
            <a:ext cx="1991519" cy="411163"/>
          </a:xfrm>
          <a:custGeom>
            <a:avLst/>
            <a:gdLst>
              <a:gd name="f0" fmla="val w"/>
              <a:gd name="f1" fmla="val h"/>
              <a:gd name="f2" fmla="val 0"/>
              <a:gd name="f3" fmla="val 4075429"/>
              <a:gd name="f4" fmla="val 408305"/>
              <a:gd name="f5" fmla="val 4007324"/>
              <a:gd name="f6" fmla="val 68011"/>
              <a:gd name="f7" fmla="val 41538"/>
              <a:gd name="f8" fmla="val 5344"/>
              <a:gd name="f9" fmla="val 19919"/>
              <a:gd name="f10" fmla="val 340041"/>
              <a:gd name="f11" fmla="val 366514"/>
              <a:gd name="f12" fmla="val 388132"/>
              <a:gd name="f13" fmla="val 402707"/>
              <a:gd name="f14" fmla="val 408052"/>
              <a:gd name="f15" fmla="val 4033797"/>
              <a:gd name="f16" fmla="val 4055416"/>
              <a:gd name="f17" fmla="val 4069991"/>
              <a:gd name="f18" fmla="val 4075336"/>
              <a:gd name="f19" fmla="*/ f0 1 4075429"/>
              <a:gd name="f20" fmla="*/ f1 1 408305"/>
              <a:gd name="f21" fmla="val f2"/>
              <a:gd name="f22" fmla="val f3"/>
              <a:gd name="f23" fmla="val f4"/>
              <a:gd name="f24" fmla="+- f23 0 f21"/>
              <a:gd name="f25" fmla="+- f22 0 f21"/>
              <a:gd name="f26" fmla="*/ f25 1 4075429"/>
              <a:gd name="f27" fmla="*/ f24 1 408305"/>
              <a:gd name="f28" fmla="*/ f21 1 f26"/>
              <a:gd name="f29" fmla="*/ f22 1 f26"/>
              <a:gd name="f30" fmla="*/ f21 1 f27"/>
              <a:gd name="f31" fmla="*/ f23 1 f27"/>
              <a:gd name="f32" fmla="*/ f28 f19 1"/>
              <a:gd name="f33" fmla="*/ f29 f19 1"/>
              <a:gd name="f34" fmla="*/ f31 f20 1"/>
              <a:gd name="f35" fmla="*/ f30 f2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2" t="f35" r="f33" b="f34"/>
            <a:pathLst>
              <a:path w="4075429" h="408305">
                <a:moveTo>
                  <a:pt x="f5" y="f2"/>
                </a:moveTo>
                <a:lnTo>
                  <a:pt x="f6" y="f2"/>
                </a:lnTo>
                <a:lnTo>
                  <a:pt x="f7" y="f8"/>
                </a:lnTo>
                <a:lnTo>
                  <a:pt x="f9" y="f9"/>
                </a:lnTo>
                <a:lnTo>
                  <a:pt x="f8" y="f7"/>
                </a:lnTo>
                <a:lnTo>
                  <a:pt x="f2" y="f6"/>
                </a:lnTo>
                <a:lnTo>
                  <a:pt x="f2" y="f10"/>
                </a:lnTo>
                <a:lnTo>
                  <a:pt x="f8" y="f11"/>
                </a:lnTo>
                <a:lnTo>
                  <a:pt x="f9" y="f12"/>
                </a:lnTo>
                <a:lnTo>
                  <a:pt x="f7" y="f13"/>
                </a:lnTo>
                <a:lnTo>
                  <a:pt x="f6" y="f14"/>
                </a:lnTo>
                <a:lnTo>
                  <a:pt x="f5" y="f14"/>
                </a:lnTo>
                <a:lnTo>
                  <a:pt x="f15" y="f13"/>
                </a:lnTo>
                <a:lnTo>
                  <a:pt x="f16" y="f12"/>
                </a:lnTo>
                <a:lnTo>
                  <a:pt x="f17" y="f11"/>
                </a:lnTo>
                <a:lnTo>
                  <a:pt x="f18" y="f10"/>
                </a:lnTo>
                <a:lnTo>
                  <a:pt x="f18" y="f6"/>
                </a:lnTo>
                <a:lnTo>
                  <a:pt x="f17" y="f7"/>
                </a:lnTo>
                <a:lnTo>
                  <a:pt x="f16" y="f9"/>
                </a:lnTo>
                <a:lnTo>
                  <a:pt x="f15" y="f8"/>
                </a:lnTo>
                <a:lnTo>
                  <a:pt x="f5" y="f2"/>
                </a:lnTo>
                <a:close/>
              </a:path>
            </a:pathLst>
          </a:custGeom>
          <a:solidFill>
            <a:schemeClr val="bg1">
              <a:alpha val="85000"/>
            </a:schemeClr>
          </a:solidFill>
          <a:ln>
            <a:noFill/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71735" name="object 5"/>
          <p:cNvSpPr txBox="1">
            <a:spLocks noGrp="1"/>
          </p:cNvSpPr>
          <p:nvPr>
            <p:ph type="title"/>
          </p:nvPr>
        </p:nvSpPr>
        <p:spPr>
          <a:xfrm>
            <a:off x="7343511" y="-26988"/>
            <a:ext cx="2486819" cy="439738"/>
          </a:xfrm>
        </p:spPr>
        <p:txBody>
          <a:bodyPr tIns="29846"/>
          <a:lstStyle>
            <a:lvl1pPr marL="461963" indent="-450850">
              <a:defRPr sz="1400">
                <a:solidFill>
                  <a:srgbClr val="00000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defRPr>
            </a:lvl1pPr>
            <a:lvl2pPr marL="461963" indent="-450850">
              <a:defRPr sz="1400">
                <a:solidFill>
                  <a:srgbClr val="00000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defRPr>
            </a:lvl2pPr>
            <a:lvl3pPr marL="461963" indent="-450850">
              <a:defRPr sz="1400">
                <a:solidFill>
                  <a:srgbClr val="00000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defRPr>
            </a:lvl3pPr>
            <a:lvl4pPr marL="461963" indent="-450850">
              <a:defRPr sz="1400">
                <a:solidFill>
                  <a:srgbClr val="00000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defRPr>
            </a:lvl4pPr>
            <a:lvl5pPr marL="461963" indent="-450850">
              <a:defRPr sz="1400">
                <a:solidFill>
                  <a:srgbClr val="00000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defRPr>
            </a:lvl5pPr>
            <a:lvl6pPr marL="919163" indent="-450850" hangingPunct="0">
              <a:defRPr sz="1400">
                <a:solidFill>
                  <a:srgbClr val="00000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defRPr>
            </a:lvl6pPr>
            <a:lvl7pPr marL="1376363" indent="-450850" hangingPunct="0">
              <a:defRPr sz="1400">
                <a:solidFill>
                  <a:srgbClr val="00000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defRPr>
            </a:lvl7pPr>
            <a:lvl8pPr marL="1833563" indent="-450850" hangingPunct="0">
              <a:defRPr sz="1400">
                <a:solidFill>
                  <a:srgbClr val="00000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defRPr>
            </a:lvl8pPr>
            <a:lvl9pPr marL="2290763" indent="-450850" hangingPunct="0">
              <a:defRPr sz="1400">
                <a:solidFill>
                  <a:srgbClr val="000000"/>
                </a:solidFill>
                <a:latin typeface="Trebuchet MS" pitchFamily="34" charset="0"/>
                <a:ea typeface="Trebuchet MS" pitchFamily="34" charset="0"/>
                <a:cs typeface="Trebuchet MS" pitchFamily="34" charset="0"/>
              </a:defRPr>
            </a:lvl9pPr>
          </a:lstStyle>
          <a:p>
            <a:pPr eaLnBrk="1" hangingPunct="1">
              <a:lnSpc>
                <a:spcPts val="1575"/>
              </a:lnSpc>
              <a:spcBef>
                <a:spcPts val="238"/>
              </a:spcBef>
            </a:pPr>
            <a:r>
              <a:rPr altLang="ru-RU" sz="1600" b="1">
                <a:solidFill>
                  <a:srgbClr val="577EF9"/>
                </a:solidFill>
              </a:rPr>
              <a:t>       Оценка </a:t>
            </a:r>
            <a:br>
              <a:rPr altLang="ru-RU" sz="1600" b="1">
                <a:solidFill>
                  <a:srgbClr val="577EF9"/>
                </a:solidFill>
              </a:rPr>
            </a:br>
            <a:r>
              <a:rPr altLang="ru-RU" sz="1600" b="1">
                <a:solidFill>
                  <a:srgbClr val="577EF9"/>
                </a:solidFill>
              </a:rPr>
              <a:t>работы НЦЗН</a:t>
            </a:r>
          </a:p>
        </p:txBody>
      </p:sp>
      <p:sp>
        <p:nvSpPr>
          <p:cNvPr id="115" name="object 36"/>
          <p:cNvSpPr/>
          <p:nvPr/>
        </p:nvSpPr>
        <p:spPr bwMode="auto">
          <a:xfrm>
            <a:off x="7874927" y="911225"/>
            <a:ext cx="1964002" cy="344488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rgbClr val="FFFFFF">
              <a:alpha val="85000"/>
            </a:srgbClr>
          </a:solidFill>
          <a:ln>
            <a:solidFill>
              <a:srgbClr val="577EF9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 dirty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61" name="object 38"/>
          <p:cNvSpPr txBox="1"/>
          <p:nvPr/>
        </p:nvSpPr>
        <p:spPr>
          <a:xfrm>
            <a:off x="7990152" y="915988"/>
            <a:ext cx="1673358" cy="334962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577EF9"/>
                </a:solidFill>
                <a:latin typeface="Trebuchet MS" panose="020B0603020202020204" pitchFamily="34" charset="0"/>
                <a:cs typeface="+mn-cs"/>
              </a:rPr>
              <a:t>Надо ли мне поделиться успехом?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577EF9"/>
                </a:solidFill>
                <a:latin typeface="Trebuchet MS" panose="020B0603020202020204" pitchFamily="34" charset="0"/>
                <a:cs typeface="+mn-cs"/>
              </a:rPr>
              <a:t>Не осудят ли меня?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577EF9"/>
                </a:solidFill>
                <a:latin typeface="Trebuchet MS" panose="020B0603020202020204" pitchFamily="34" charset="0"/>
                <a:cs typeface="+mn-cs"/>
              </a:rPr>
              <a:t>Где оставить свой отзыв?</a:t>
            </a:r>
            <a:endParaRPr lang="ru-RU" sz="600" kern="0" dirty="0">
              <a:solidFill>
                <a:srgbClr val="577EF9"/>
              </a:solidFill>
              <a:latin typeface="Trebuchet MS" panose="020B0603020202020204" pitchFamily="34" charset="0"/>
              <a:cs typeface="Calibri"/>
            </a:endParaRPr>
          </a:p>
        </p:txBody>
      </p:sp>
      <p:sp>
        <p:nvSpPr>
          <p:cNvPr id="116" name="object 36"/>
          <p:cNvSpPr/>
          <p:nvPr/>
        </p:nvSpPr>
        <p:spPr bwMode="auto">
          <a:xfrm>
            <a:off x="7873207" y="1379539"/>
            <a:ext cx="1964002" cy="344487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rgbClr val="FFFFFF">
              <a:alpha val="85000"/>
            </a:srgbClr>
          </a:solidFill>
          <a:ln>
            <a:solidFill>
              <a:srgbClr val="577EF9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69" name="object 38"/>
          <p:cNvSpPr txBox="1"/>
          <p:nvPr/>
        </p:nvSpPr>
        <p:spPr>
          <a:xfrm>
            <a:off x="8021109" y="1441450"/>
            <a:ext cx="1688835" cy="228600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577EF9"/>
                </a:solidFill>
                <a:latin typeface="Trebuchet MS" panose="020B0603020202020204" pitchFamily="34" charset="0"/>
                <a:cs typeface="+mn-cs"/>
              </a:rPr>
              <a:t>Обеспечить работу механизма сбора и анализа обратной связи</a:t>
            </a:r>
            <a:endParaRPr lang="ru-RU" sz="600" kern="0" dirty="0">
              <a:solidFill>
                <a:srgbClr val="577EF9"/>
              </a:solidFill>
              <a:latin typeface="Trebuchet MS" panose="020B0603020202020204" pitchFamily="34" charset="0"/>
              <a:cs typeface="Calibri"/>
            </a:endParaRPr>
          </a:p>
        </p:txBody>
      </p:sp>
      <p:sp>
        <p:nvSpPr>
          <p:cNvPr id="117" name="object 36"/>
          <p:cNvSpPr/>
          <p:nvPr/>
        </p:nvSpPr>
        <p:spPr bwMode="auto">
          <a:xfrm>
            <a:off x="7873207" y="5532439"/>
            <a:ext cx="1964002" cy="1190625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rgbClr val="FFFFFF">
              <a:alpha val="85000"/>
            </a:srgbClr>
          </a:solidFill>
          <a:ln>
            <a:solidFill>
              <a:srgbClr val="577EF9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68" name="object 38"/>
          <p:cNvSpPr txBox="1"/>
          <p:nvPr/>
        </p:nvSpPr>
        <p:spPr>
          <a:xfrm>
            <a:off x="7897282" y="5668682"/>
            <a:ext cx="1907250" cy="982321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577EF9"/>
                </a:solidFill>
                <a:latin typeface="Trebuchet MS" panose="020B0603020202020204" pitchFamily="34" charset="0"/>
                <a:cs typeface="+mn-cs"/>
              </a:rPr>
              <a:t>    Создание и внедрение механизмов сбора и анализа обратной связи в различные каналы взаимодействия с гражданами, в том числе на сайте НЦЗН, в социальных сетях.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577EF9"/>
                </a:solidFill>
                <a:latin typeface="Trebuchet MS" panose="020B0603020202020204" pitchFamily="34" charset="0"/>
                <a:cs typeface="+mn-cs"/>
              </a:rPr>
              <a:t>    Обеспечить наличие и доступность книги отзывов и предложений в помещении  НЦЗН.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577EF9"/>
                </a:solidFill>
                <a:latin typeface="Trebuchet MS" panose="020B0603020202020204" pitchFamily="34" charset="0"/>
                <a:cs typeface="+mn-cs"/>
              </a:rPr>
              <a:t>    Обучить сотрудников НЦЗН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577EF9"/>
                </a:solidFill>
                <a:latin typeface="Trebuchet MS" panose="020B0603020202020204" pitchFamily="34" charset="0"/>
                <a:cs typeface="+mn-cs"/>
              </a:rPr>
              <a:t>анализу и работе с негативными и положительными отзывами.</a:t>
            </a:r>
            <a:endParaRPr lang="ru-RU" sz="600" kern="0" dirty="0">
              <a:solidFill>
                <a:srgbClr val="577EF9"/>
              </a:solidFill>
              <a:latin typeface="Trebuchet MS" panose="020B0603020202020204" pitchFamily="34" charset="0"/>
              <a:cs typeface="Calibri"/>
            </a:endParaRPr>
          </a:p>
        </p:txBody>
      </p:sp>
      <p:sp>
        <p:nvSpPr>
          <p:cNvPr id="118" name="object 36"/>
          <p:cNvSpPr/>
          <p:nvPr/>
        </p:nvSpPr>
        <p:spPr bwMode="auto">
          <a:xfrm>
            <a:off x="7871488" y="5210176"/>
            <a:ext cx="1964002" cy="212725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rgbClr val="FFFFFF">
              <a:alpha val="85000"/>
            </a:srgbClr>
          </a:solidFill>
          <a:ln>
            <a:solidFill>
              <a:srgbClr val="577EF9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67" name="object 38"/>
          <p:cNvSpPr txBox="1"/>
          <p:nvPr/>
        </p:nvSpPr>
        <p:spPr>
          <a:xfrm>
            <a:off x="7909323" y="5237164"/>
            <a:ext cx="1826419" cy="212725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577EF9"/>
                </a:solidFill>
                <a:latin typeface="Trebuchet MS" panose="020B0603020202020204" pitchFamily="34" charset="0"/>
                <a:cs typeface="+mn-cs"/>
              </a:rPr>
              <a:t>Директор ГКУ НО НЦЗН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600" kern="0" dirty="0">
              <a:solidFill>
                <a:srgbClr val="577EF9"/>
              </a:solidFill>
              <a:latin typeface="Trebuchet MS" panose="020B0603020202020204" pitchFamily="34" charset="0"/>
              <a:cs typeface="Calibri"/>
            </a:endParaRPr>
          </a:p>
        </p:txBody>
      </p:sp>
      <p:sp>
        <p:nvSpPr>
          <p:cNvPr id="119" name="object 36"/>
          <p:cNvSpPr/>
          <p:nvPr/>
        </p:nvSpPr>
        <p:spPr bwMode="auto">
          <a:xfrm>
            <a:off x="7866328" y="4781550"/>
            <a:ext cx="1964002" cy="338138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rgbClr val="FFFFFF">
              <a:alpha val="85000"/>
            </a:srgbClr>
          </a:solidFill>
          <a:ln>
            <a:solidFill>
              <a:srgbClr val="577EF9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66" name="object 38"/>
          <p:cNvSpPr txBox="1"/>
          <p:nvPr/>
        </p:nvSpPr>
        <p:spPr>
          <a:xfrm>
            <a:off x="7881806" y="4767263"/>
            <a:ext cx="1955403" cy="336550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577EF9"/>
                </a:solidFill>
                <a:latin typeface="Trebuchet MS" panose="020B0603020202020204" pitchFamily="34" charset="0"/>
                <a:cs typeface="+mn-cs"/>
              </a:rPr>
              <a:t>Отсутствие эффективного механизма сбора обратной связи, нежелание граждан дать обратную связь.</a:t>
            </a:r>
            <a:endParaRPr lang="ru-RU" sz="700" kern="0" dirty="0">
              <a:solidFill>
                <a:srgbClr val="577EF9"/>
              </a:solidFill>
              <a:latin typeface="Trebuchet MS" panose="020B0603020202020204" pitchFamily="34" charset="0"/>
              <a:cs typeface="Calibri"/>
            </a:endParaRPr>
          </a:p>
        </p:txBody>
      </p:sp>
      <p:sp>
        <p:nvSpPr>
          <p:cNvPr id="120" name="object 36"/>
          <p:cNvSpPr/>
          <p:nvPr/>
        </p:nvSpPr>
        <p:spPr bwMode="auto">
          <a:xfrm>
            <a:off x="7866328" y="4024314"/>
            <a:ext cx="1964002" cy="649287"/>
          </a:xfrm>
          <a:custGeom>
            <a:avLst/>
            <a:gdLst>
              <a:gd name="f0" fmla="val w"/>
              <a:gd name="f1" fmla="val h"/>
              <a:gd name="f2" fmla="val 0"/>
              <a:gd name="f3" fmla="val 1626870"/>
              <a:gd name="f4" fmla="val 524510"/>
              <a:gd name="f5" fmla="val 1626343"/>
              <a:gd name="f6" fmla="val 524052"/>
              <a:gd name="f7" fmla="*/ f0 1 1626870"/>
              <a:gd name="f8" fmla="*/ f1 1 524510"/>
              <a:gd name="f9" fmla="val f2"/>
              <a:gd name="f10" fmla="val f3"/>
              <a:gd name="f11" fmla="val f4"/>
              <a:gd name="f12" fmla="+- f11 0 f9"/>
              <a:gd name="f13" fmla="+- f10 0 f9"/>
              <a:gd name="f14" fmla="*/ f13 1 1626870"/>
              <a:gd name="f15" fmla="*/ f12 1 524510"/>
              <a:gd name="f16" fmla="*/ f9 1 f14"/>
              <a:gd name="f17" fmla="*/ f10 1 f14"/>
              <a:gd name="f18" fmla="*/ f9 1 f15"/>
              <a:gd name="f19" fmla="*/ f11 1 f15"/>
              <a:gd name="f20" fmla="*/ f16 f7 1"/>
              <a:gd name="f21" fmla="*/ f17 f7 1"/>
              <a:gd name="f22" fmla="*/ f19 f8 1"/>
              <a:gd name="f23" fmla="*/ f18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0" t="f23" r="f21" b="f22"/>
            <a:pathLst>
              <a:path w="1626870" h="524510">
                <a:moveTo>
                  <a:pt x="f5" y="f2"/>
                </a:moveTo>
                <a:lnTo>
                  <a:pt x="f2" y="f2"/>
                </a:lnTo>
                <a:lnTo>
                  <a:pt x="f2" y="f6"/>
                </a:lnTo>
                <a:lnTo>
                  <a:pt x="f5" y="f6"/>
                </a:lnTo>
                <a:lnTo>
                  <a:pt x="f5" y="f2"/>
                </a:lnTo>
                <a:close/>
              </a:path>
            </a:pathLst>
          </a:custGeom>
          <a:solidFill>
            <a:srgbClr val="FFFFFF">
              <a:alpha val="85000"/>
            </a:srgbClr>
          </a:solidFill>
          <a:ln>
            <a:solidFill>
              <a:srgbClr val="577EF9"/>
            </a:solidFill>
            <a:prstDash val="solid"/>
          </a:ln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kern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63" name="object 38"/>
          <p:cNvSpPr txBox="1"/>
          <p:nvPr/>
        </p:nvSpPr>
        <p:spPr>
          <a:xfrm>
            <a:off x="7881806" y="4024313"/>
            <a:ext cx="1934765" cy="660400"/>
          </a:xfrm>
          <a:prstGeom prst="rect">
            <a:avLst/>
          </a:prstGeom>
          <a:noFill/>
          <a:ln>
            <a:noFill/>
          </a:ln>
        </p:spPr>
        <p:txBody>
          <a:bodyPr lIns="0" tIns="12701" rIns="0" bIns="0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577EF9"/>
                </a:solidFill>
                <a:latin typeface="Trebuchet MS" panose="020B0603020202020204" pitchFamily="34" charset="0"/>
                <a:cs typeface="+mn-cs"/>
              </a:rPr>
              <a:t>    Анализ контента в социальных сетях (о количестве положительных отзывов, историй успеха, рекомендаций).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>
                <a:solidFill>
                  <a:srgbClr val="577EF9"/>
                </a:solidFill>
                <a:latin typeface="Trebuchet MS" panose="020B0603020202020204" pitchFamily="34" charset="0"/>
                <a:cs typeface="+mn-cs"/>
              </a:rPr>
              <a:t>    Анализ отзывов граждан через </a:t>
            </a:r>
            <a:r>
              <a:rPr lang="en-US" sz="700" dirty="0">
                <a:solidFill>
                  <a:srgbClr val="577EF9"/>
                </a:solidFill>
                <a:latin typeface="Trebuchet MS" panose="020B0603020202020204" pitchFamily="34" charset="0"/>
                <a:cs typeface="+mn-cs"/>
              </a:rPr>
              <a:t>QR</a:t>
            </a:r>
            <a:r>
              <a:rPr lang="ru-RU" sz="700" dirty="0">
                <a:solidFill>
                  <a:srgbClr val="577EF9"/>
                </a:solidFill>
                <a:latin typeface="Trebuchet MS" panose="020B0603020202020204" pitchFamily="34" charset="0"/>
                <a:cs typeface="+mn-cs"/>
              </a:rPr>
              <a:t>-код, размещенный в филиалах НЦЗН, на сайте и в социальных сетях.</a:t>
            </a:r>
            <a:endParaRPr lang="ru-RU" sz="700" kern="0" dirty="0">
              <a:solidFill>
                <a:srgbClr val="577EF9"/>
              </a:solidFill>
              <a:latin typeface="Trebuchet MS" panose="020B0603020202020204" pitchFamily="34" charset="0"/>
              <a:cs typeface="Calibri"/>
            </a:endParaRPr>
          </a:p>
        </p:txBody>
      </p:sp>
      <p:pic>
        <p:nvPicPr>
          <p:cNvPr id="71748" name="Рисунок 2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1428" y="3067050"/>
            <a:ext cx="878814" cy="808038"/>
          </a:xfrm>
          <a:prstGeom prst="rect">
            <a:avLst/>
          </a:prstGeom>
          <a:solidFill>
            <a:srgbClr val="FFFFFF">
              <a:alpha val="8509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9" name="Рисунок 12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729796" y="1928814"/>
            <a:ext cx="1055687" cy="1055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5" name="Соединитель: изогнутый 124"/>
          <p:cNvCxnSpPr>
            <a:cxnSpLocks/>
            <a:stCxn id="5" idx="3"/>
            <a:endCxn id="71748" idx="2"/>
          </p:cNvCxnSpPr>
          <p:nvPr/>
        </p:nvCxnSpPr>
        <p:spPr>
          <a:xfrm>
            <a:off x="7800975" y="3416300"/>
            <a:ext cx="670719" cy="458788"/>
          </a:xfrm>
          <a:prstGeom prst="curvedConnector4">
            <a:avLst>
              <a:gd name="adj1" fmla="val 4936"/>
              <a:gd name="adj2" fmla="val 116601"/>
            </a:avLst>
          </a:prstGeom>
          <a:ln w="19050">
            <a:solidFill>
              <a:srgbClr val="0033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802" name="Соединитель: изогнутый 76801"/>
          <p:cNvCxnSpPr>
            <a:cxnSpLocks/>
            <a:stCxn id="71748" idx="3"/>
          </p:cNvCxnSpPr>
          <p:nvPr/>
        </p:nvCxnSpPr>
        <p:spPr>
          <a:xfrm flipV="1">
            <a:off x="8910241" y="3022601"/>
            <a:ext cx="330200" cy="449263"/>
          </a:xfrm>
          <a:prstGeom prst="curvedConnector2">
            <a:avLst/>
          </a:prstGeom>
          <a:ln w="19050">
            <a:solidFill>
              <a:srgbClr val="CF452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1129904" y="2728914"/>
            <a:ext cx="1171178" cy="295275"/>
          </a:xfrm>
          <a:prstGeom prst="rect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 rot="7009696">
            <a:off x="443906" y="3120827"/>
            <a:ext cx="1098550" cy="314722"/>
          </a:xfrm>
          <a:prstGeom prst="triangle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71754" name="Picture 74" descr="C:\Users\uscn41\Downloads\1675923711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095" y="2332039"/>
            <a:ext cx="2509176" cy="163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5" name="Рисунок 2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926" y="3411539"/>
            <a:ext cx="1021556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592129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Стандартная">
      <a:dk1>
        <a:sysClr val="windowText" lastClr="2E353D"/>
      </a:dk1>
      <a:lt1>
        <a:sysClr val="window" lastClr="F9F9FB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2E353D"/>
      </a:dk1>
      <a:lt1>
        <a:sysClr val="window" lastClr="F9F9FB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403</TotalTime>
  <Words>1928</Words>
  <Application>Microsoft Office PowerPoint</Application>
  <PresentationFormat>Лист A4 (210x297 мм)</PresentationFormat>
  <Paragraphs>191</Paragraphs>
  <Slides>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Times New Roman</vt:lpstr>
      <vt:lpstr>Trebuchet MS</vt:lpstr>
      <vt:lpstr>Office Theme</vt:lpstr>
      <vt:lpstr>Презентация PowerPoint</vt:lpstr>
      <vt:lpstr>Дополнительные услуги и тренинги</vt:lpstr>
      <vt:lpstr>       Оценка  работы НЦЗН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Евгения</dc:creator>
  <cp:lastModifiedBy>Анастаия Пронина</cp:lastModifiedBy>
  <cp:revision>708</cp:revision>
  <dcterms:created xsi:type="dcterms:W3CDTF">2021-09-14T15:08:10Z</dcterms:created>
  <dcterms:modified xsi:type="dcterms:W3CDTF">2023-12-04T00:49:33Z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2021-06-03T00:00:00Z</vt:filetime>
  </property>
  <property fmtid="{D5CDD505-2E9C-101B-9397-08002B2CF9AE}" pid="3" name="LastSaved">
    <vt:filetime>2021-09-14T00:00:00Z</vt:filetime>
  </property>
</Properties>
</file>