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98B50-30DE-4469-A525-DFF32FE697DD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4A8DB-864B-47E6-A5A5-3344A7693D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0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Google Shape;85;p4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18787" name="Google Shape;86;p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body" idx="2"/>
          </p:nvPr>
        </p:nvSpPr>
        <p:spPr>
          <a:xfrm>
            <a:off x="630240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9;p25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0;p25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21;p25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128E71CB-A67F-4C99-9183-A7372A00B279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848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 txBox="1">
            <a:spLocks noGrp="1"/>
          </p:cNvSpPr>
          <p:nvPr>
            <p:ph type="title"/>
          </p:nvPr>
        </p:nvSpPr>
        <p:spPr>
          <a:xfrm>
            <a:off x="623892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2"/>
          <p:cNvSpPr txBox="1">
            <a:spLocks noGrp="1"/>
          </p:cNvSpPr>
          <p:nvPr>
            <p:ph type="body" idx="1"/>
          </p:nvPr>
        </p:nvSpPr>
        <p:spPr>
          <a:xfrm>
            <a:off x="623892" y="458947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" name="Google Shape;75;p42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76;p42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77;p42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0971C17B-29A8-45C4-AC6B-B97B72675A34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033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81;p43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82;p43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83;p43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6F4D01ED-031C-47E2-ACBA-627ED05D6473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687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" name="Google Shape;25;p26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26;p26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7;p26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EB1AAE74-9277-476A-9E03-E0892044612A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785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5"/>
          <p:cNvSpPr txBox="1">
            <a:spLocks noGrp="1"/>
          </p:cNvSpPr>
          <p:nvPr>
            <p:ph type="title"/>
          </p:nvPr>
        </p:nvSpPr>
        <p:spPr>
          <a:xfrm rot="5400000">
            <a:off x="4732338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1;p35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2;p35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3;p35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64943085-DA26-45BE-948B-CC0DDBC2BC16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52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7;p36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8;p36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9;p36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B4E65C01-ED5F-4B10-B1FD-8043DC142A6C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74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7"/>
          <p:cNvSpPr txBox="1"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7"/>
          <p:cNvSpPr>
            <a:spLocks noGrp="1"/>
          </p:cNvSpPr>
          <p:nvPr>
            <p:ph type="pic" idx="2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37"/>
          <p:cNvSpPr txBox="1">
            <a:spLocks noGrp="1"/>
          </p:cNvSpPr>
          <p:nvPr>
            <p:ph type="body" idx="1"/>
          </p:nvPr>
        </p:nvSpPr>
        <p:spPr>
          <a:xfrm>
            <a:off x="630240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44;p37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45;p37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46;p37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5EAAC90B-7664-47EF-9C99-64F6577854CC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64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38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" name="Google Shape;49;p38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" name="Google Shape;50;p38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D55980EE-6B66-4D68-93EB-1A762B09F41E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06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53;p39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" name="Google Shape;54;p39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55;p39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8611F4AC-0D82-459F-A519-E29281BFCCB2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232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 txBox="1">
            <a:spLocks noGrp="1"/>
          </p:cNvSpPr>
          <p:nvPr>
            <p:ph type="title"/>
          </p:nvPr>
        </p:nvSpPr>
        <p:spPr>
          <a:xfrm>
            <a:off x="63024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40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4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4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62;p40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63;p40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64;p40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554AF848-1390-4316-890D-37D51ED1074E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071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41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69;p41"/>
          <p:cNvSpPr txBox="1">
            <a:spLocks noGrp="1"/>
          </p:cNvSpPr>
          <p:nvPr>
            <p:ph type="dt" idx="10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70;p41"/>
          <p:cNvSpPr txBox="1">
            <a:spLocks noGrp="1"/>
          </p:cNvSpPr>
          <p:nvPr>
            <p:ph type="ftr" idx="11"/>
          </p:nvPr>
        </p:nvSpPr>
        <p:spPr/>
        <p:txBody>
          <a:bodyPr spcFirstLastPara="1">
            <a:noAutofit/>
          </a:bodyPr>
          <a:lstStyle>
            <a:lvl1pPr lvl="0" algn="l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1;p41"/>
          <p:cNvSpPr txBox="1">
            <a:spLocks noGrp="1"/>
          </p:cNvSpPr>
          <p:nvPr>
            <p:ph type="sldNum" idx="12"/>
          </p:nvPr>
        </p:nvSpPr>
        <p:spPr/>
        <p:txBody>
          <a:bodyPr spcFirstLastPara="1">
            <a:noAutofit/>
          </a:bodyPr>
          <a:lstStyle>
            <a:lvl1pPr marL="0" marR="0" lvl="0" indent="0" algn="r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0B225844-71C8-44ED-BB0F-B7B26E30259E}" type="slidenum">
              <a:rPr lang="en-US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09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10;p24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>
              <a:sym typeface="Arial" charset="0"/>
            </a:endParaRPr>
          </a:p>
        </p:txBody>
      </p:sp>
      <p:sp>
        <p:nvSpPr>
          <p:cNvPr id="6147" name="Google Shape;11;p24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>
              <a:sym typeface="Arial" charset="0"/>
            </a:endParaRPr>
          </a:p>
        </p:txBody>
      </p:sp>
      <p:sp>
        <p:nvSpPr>
          <p:cNvPr id="6148" name="Google Shape;12;p24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charset="0"/>
              <a:buNone/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149" name="Google Shape;13;p24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charset="0"/>
              <a:buNone/>
              <a:defRPr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150" name="Google Shape;14;p2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charset="0"/>
              <a:buNone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57557-DD54-4954-8B01-B078B904CB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544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Google Shape;88;p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1113"/>
            <a:ext cx="2055812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Google Shape;89;p4"/>
          <p:cNvSpPr txBox="1">
            <a:spLocks noChangeArrowheads="1"/>
          </p:cNvSpPr>
          <p:nvPr/>
        </p:nvSpPr>
        <p:spPr bwMode="auto">
          <a:xfrm>
            <a:off x="120005" y="116632"/>
            <a:ext cx="6931025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33A0"/>
              </a:buClr>
              <a:buSzPts val="1800"/>
              <a:buFont typeface="Verdana" pitchFamily="34" charset="0"/>
              <a:buNone/>
            </a:pPr>
            <a:r>
              <a:rPr lang="en-US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Портрет </a:t>
            </a:r>
            <a:r>
              <a:rPr lang="ru-RU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клиента </a:t>
            </a:r>
            <a:r>
              <a:rPr lang="en-US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«</a:t>
            </a:r>
            <a:r>
              <a:rPr lang="ru-RU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Граждане, возобновляющие трудовую деятельность после длительного перерыва</a:t>
            </a:r>
            <a:r>
              <a:rPr lang="en-US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», обратившегося в нижегородский </a:t>
            </a:r>
            <a:r>
              <a:rPr lang="en-US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кадровый</a:t>
            </a:r>
            <a:r>
              <a:rPr lang="en-US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n-US" b="1" dirty="0" err="1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центр</a:t>
            </a:r>
            <a:r>
              <a:rPr lang="ru-RU" b="1" dirty="0">
                <a:solidFill>
                  <a:srgbClr val="0033A0"/>
                </a:solidFill>
                <a:latin typeface="Verdana" pitchFamily="34" charset="0"/>
                <a:sym typeface="Verdana" pitchFamily="34" charset="0"/>
              </a:rPr>
              <a:t> «Работа России»</a:t>
            </a:r>
            <a:endParaRPr lang="ru-RU" sz="1400" dirty="0">
              <a:solidFill>
                <a:srgbClr val="000000"/>
              </a:solidFill>
              <a:sym typeface="Arial" charset="0"/>
            </a:endParaRPr>
          </a:p>
        </p:txBody>
      </p:sp>
      <p:graphicFrame>
        <p:nvGraphicFramePr>
          <p:cNvPr id="90" name="Google Shape;90;p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923156"/>
              </p:ext>
            </p:extLst>
          </p:nvPr>
        </p:nvGraphicFramePr>
        <p:xfrm>
          <a:off x="3919413" y="1220982"/>
          <a:ext cx="5104582" cy="5637664"/>
        </p:xfrm>
        <a:graphic>
          <a:graphicData uri="http://schemas.openxmlformats.org/drawingml/2006/table">
            <a:tbl>
              <a:tblPr/>
              <a:tblGrid>
                <a:gridCol w="1540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Пол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женский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(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большинство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)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 – 57%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Возраст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latin typeface="Verdana" pitchFamily="34" charset="0"/>
                          <a:cs typeface="Arial" charset="0"/>
                          <a:sym typeface="Verdana" pitchFamily="34" charset="0"/>
                        </a:rPr>
                        <a:t>35 лет – 74,86%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Образование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По результатам анкетирования (в рейтинге):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первом месте – начальное/среднее профессиональное (52,3%)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втором месте – высшее (27,3%)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третьем месте – полное общее (20,4%)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Имеет опыт работы более 10 лет.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Не уверен(а) в своих силах.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Хочет найти интересную работу со стабильной заработной платой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Без работы более трех месяцев, имеются трудности с трудоустройством.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Неуверенность в себе, боится не справиться с обязанностями, а также боится предвзятого отношения со стороны начальства и коллег по поводу длительного трудового перерыва.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Отсутствует мотивация к трудоустройству.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Готов(а) к смене сферы деятельности.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Не хочет на прежнюю должность.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Arial" charset="0"/>
                        <a:sym typeface="Arial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Средний 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уровень владения ПК.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Готовность к кардинальной смене сферы деятельности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Verdana" pitchFamily="34" charset="0"/>
                        </a:rPr>
                        <a:t>Скорее «да», чем «нет» - 44,25%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Verdana" pitchFamily="34" charset="0"/>
                        </a:rPr>
                        <a:t>Скорее «нет», чем «да» - 36,15%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Verdana" pitchFamily="34" charset="0"/>
                        </a:rPr>
                        <a:t>Затруднились с ответом – 19,6%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Причина длительного перерыва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По результатам анкетирования (в рейтинге):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первом месте – низкий уровень заработной платы по моей профессии (38%)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втором месте – отсутствие перспектив на предыдущем месте работы (29%)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третьем месте – эмоциональное выгорание (19%)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на четвертом месте – иные обстоятельства (14%)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Цель обращения в Центр занятости и результат оказания услуг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Удовлетворен(а) полностью – 58,36%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Цель не достигнута – 38,2%</a:t>
                      </a:r>
                    </a:p>
                    <a:p>
                      <a:pPr marL="171450" marR="0" lvl="0" indent="-1714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A0"/>
                        </a:buClr>
                        <a:buSzPts val="1000"/>
                        <a:buFont typeface="Verdana" pitchFamily="34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Arial" charset="0"/>
                          <a:sym typeface="Arial" charset="0"/>
                        </a:rPr>
                        <a:t>Затрудняюсь ответить – 3,44%</a:t>
                      </a:r>
                    </a:p>
                  </a:txBody>
                  <a:tcPr marL="91450" marR="91450" marT="45725" marB="4572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BB4FE8-EEEE-4720-B577-CB61BFAFF9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61218"/>
            <a:ext cx="3291739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35907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9F9F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274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1_Оформление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Анастаия Пронина</cp:lastModifiedBy>
  <cp:revision>19</cp:revision>
  <dcterms:created xsi:type="dcterms:W3CDTF">2022-10-27T10:20:38Z</dcterms:created>
  <dcterms:modified xsi:type="dcterms:W3CDTF">2023-12-01T11:09:51Z</dcterms:modified>
</cp:coreProperties>
</file>