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>
        <p:scale>
          <a:sx n="66" d="100"/>
          <a:sy n="66" d="100"/>
        </p:scale>
        <p:origin x="1344" y="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1B1D-1F83-4C0A-B9EA-0E63E4DCF242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72DB-5741-4CDA-9799-EE6257850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A72DB-5741-4CDA-9799-EE62578504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742950" y="2125979"/>
            <a:ext cx="8420096" cy="14401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subTitle" idx="4294967295"/>
          </p:nvPr>
        </p:nvSpPr>
        <p:spPr>
          <a:xfrm>
            <a:off x="1485900" y="3840480"/>
            <a:ext cx="6934196" cy="17145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988C59-4779-4CA3-9179-ED18CC0CF210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749F4-16F3-4CA3-8839-6EE36E55360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B820F-423B-4FC2-A224-C347BAC4E149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44209B-3473-48B9-80CB-2CC5AC6F6C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>
          <a:xfrm>
            <a:off x="49530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idx="4294967295"/>
          </p:nvPr>
        </p:nvSpPr>
        <p:spPr>
          <a:xfrm>
            <a:off x="510159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BB8F7-7818-4313-9B5E-2048B8FD1FA8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7" name="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8E38D-FD60-4A6C-B228-039E1568017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D106C-0B0F-4F63-9600-7FBBFB9F9C7E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5" name="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F5EC3-F9BF-43CF-BA30-B7C00FEE43E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55549" y="1888226"/>
            <a:ext cx="245114" cy="1087751"/>
          </a:xfrm>
          <a:custGeom>
            <a:avLst/>
            <a:gdLst>
              <a:gd name="f0" fmla="val w"/>
              <a:gd name="f1" fmla="val h"/>
              <a:gd name="f2" fmla="val 0"/>
              <a:gd name="f3" fmla="val 245110"/>
              <a:gd name="f4" fmla="val 1087755"/>
              <a:gd name="f5" fmla="val 243281"/>
              <a:gd name="f6" fmla="val 312521"/>
              <a:gd name="f7" fmla="val 41236"/>
              <a:gd name="f8" fmla="val 25501"/>
              <a:gd name="f9" fmla="val 315696"/>
              <a:gd name="f10" fmla="val 12661"/>
              <a:gd name="f11" fmla="val 324358"/>
              <a:gd name="f12" fmla="val 4000"/>
              <a:gd name="f13" fmla="val 337197"/>
              <a:gd name="f14" fmla="val 825"/>
              <a:gd name="f15" fmla="val 352933"/>
              <a:gd name="f16" fmla="val 734618"/>
              <a:gd name="f17" fmla="val 750354"/>
              <a:gd name="f18" fmla="val 763193"/>
              <a:gd name="f19" fmla="val 771855"/>
              <a:gd name="f20" fmla="val 775030"/>
              <a:gd name="f21" fmla="val 244094"/>
              <a:gd name="f22" fmla="val 40690"/>
              <a:gd name="f23" fmla="val 24853"/>
              <a:gd name="f24" fmla="val 3200"/>
              <a:gd name="f25" fmla="val 11925"/>
              <a:gd name="f26" fmla="val 241274"/>
              <a:gd name="f27" fmla="val 257111"/>
              <a:gd name="f28" fmla="val 270040"/>
              <a:gd name="f29" fmla="val 278765"/>
              <a:gd name="f30" fmla="val 281952"/>
              <a:gd name="f31" fmla="val 244919"/>
              <a:gd name="f32" fmla="val 805586"/>
              <a:gd name="f33" fmla="val 41503"/>
              <a:gd name="f34" fmla="val 25666"/>
              <a:gd name="f35" fmla="val 808786"/>
              <a:gd name="f36" fmla="val 12738"/>
              <a:gd name="f37" fmla="val 817511"/>
              <a:gd name="f38" fmla="val 4013"/>
              <a:gd name="f39" fmla="val 830440"/>
              <a:gd name="f40" fmla="val 846277"/>
              <a:gd name="f41" fmla="val 1046861"/>
              <a:gd name="f42" fmla="val 1062697"/>
              <a:gd name="f43" fmla="val 1075626"/>
              <a:gd name="f44" fmla="val 1084351"/>
              <a:gd name="f45" fmla="val 1087539"/>
              <a:gd name="f46" fmla="*/ f0 1 245110"/>
              <a:gd name="f47" fmla="*/ f1 1 1087755"/>
              <a:gd name="f48" fmla="val f2"/>
              <a:gd name="f49" fmla="val f3"/>
              <a:gd name="f50" fmla="val f4"/>
              <a:gd name="f51" fmla="+- f50 0 f48"/>
              <a:gd name="f52" fmla="+- f49 0 f48"/>
              <a:gd name="f53" fmla="*/ f52 1 245110"/>
              <a:gd name="f54" fmla="*/ f51 1 1087755"/>
              <a:gd name="f55" fmla="*/ f48 1 f53"/>
              <a:gd name="f56" fmla="*/ f49 1 f53"/>
              <a:gd name="f57" fmla="*/ f48 1 f54"/>
              <a:gd name="f58" fmla="*/ f50 1 f54"/>
              <a:gd name="f59" fmla="*/ f55 f46 1"/>
              <a:gd name="f60" fmla="*/ f56 f46 1"/>
              <a:gd name="f61" fmla="*/ f58 f47 1"/>
              <a:gd name="f62" fmla="*/ f57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9" t="f62" r="f60" b="f61"/>
            <a:pathLst>
              <a:path w="245110" h="1087755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5" y="f20"/>
                </a:lnTo>
                <a:lnTo>
                  <a:pt x="f5" y="f6"/>
                </a:lnTo>
                <a:close/>
              </a:path>
              <a:path w="245110" h="1087755">
                <a:moveTo>
                  <a:pt x="f21" y="f2"/>
                </a:moveTo>
                <a:lnTo>
                  <a:pt x="f22" y="f2"/>
                </a:lnTo>
                <a:lnTo>
                  <a:pt x="f23" y="f24"/>
                </a:lnTo>
                <a:lnTo>
                  <a:pt x="f25" y="f25"/>
                </a:lnTo>
                <a:lnTo>
                  <a:pt x="f24" y="f23"/>
                </a:lnTo>
                <a:lnTo>
                  <a:pt x="f2" y="f22"/>
                </a:lnTo>
                <a:lnTo>
                  <a:pt x="f2" y="f26"/>
                </a:lnTo>
                <a:lnTo>
                  <a:pt x="f24" y="f27"/>
                </a:lnTo>
                <a:lnTo>
                  <a:pt x="f25" y="f28"/>
                </a:lnTo>
                <a:lnTo>
                  <a:pt x="f23" y="f29"/>
                </a:lnTo>
                <a:lnTo>
                  <a:pt x="f22" y="f30"/>
                </a:lnTo>
                <a:lnTo>
                  <a:pt x="f21" y="f30"/>
                </a:lnTo>
                <a:lnTo>
                  <a:pt x="f21" y="f2"/>
                </a:lnTo>
                <a:close/>
              </a:path>
              <a:path w="245110" h="1087755">
                <a:moveTo>
                  <a:pt x="f31" y="f32"/>
                </a:move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14" y="f40"/>
                </a:lnTo>
                <a:lnTo>
                  <a:pt x="f14" y="f41"/>
                </a:lnTo>
                <a:lnTo>
                  <a:pt x="f38" y="f42"/>
                </a:lnTo>
                <a:lnTo>
                  <a:pt x="f36" y="f43"/>
                </a:lnTo>
                <a:lnTo>
                  <a:pt x="f34" y="f44"/>
                </a:lnTo>
                <a:lnTo>
                  <a:pt x="f33" y="f45"/>
                </a:lnTo>
                <a:lnTo>
                  <a:pt x="f31" y="f45"/>
                </a:lnTo>
                <a:lnTo>
                  <a:pt x="f31" y="f3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4D046B-D46D-4496-8E51-76AB300D952E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5" name="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7521AD-F75A-4232-851B-C115B0C6996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3682617" y="275847"/>
            <a:ext cx="2540760" cy="23875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body" idx="1"/>
          </p:nvPr>
        </p:nvSpPr>
        <p:spPr>
          <a:xfrm>
            <a:off x="495303" y="1577340"/>
            <a:ext cx="8915400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368036" y="6377940"/>
            <a:ext cx="316992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2"/>
          </p:nvPr>
        </p:nvSpPr>
        <p:spPr>
          <a:xfrm>
            <a:off x="495303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C12BFD2-325E-4082-B3BB-1AA8F1A3D674}" type="datetime1">
              <a:rPr lang="en-US"/>
              <a:pPr lvl="0"/>
              <a:t>12/5/2023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7132320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2C47E8A-3B3C-4C16-ACF7-2AD6906049C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400" b="0" i="0" u="none" strike="noStrike" kern="0" cap="none" spc="0" baseline="0">
          <a:solidFill>
            <a:srgbClr val="000000"/>
          </a:solidFill>
          <a:uFillTx/>
          <a:latin typeface="Trebuchet MS"/>
          <a:cs typeface="Trebuchet MS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0" cap="none" spc="0" baseline="0">
          <a:solidFill>
            <a:srgbClr val="000000"/>
          </a:solidFill>
          <a:uFillTx/>
          <a:latin typeface="Calibri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B3E7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bject 36">
            <a:extLst>
              <a:ext uri="{FF2B5EF4-FFF2-40B4-BE49-F238E27FC236}">
                <a16:creationId xmlns:a16="http://schemas.microsoft.com/office/drawing/2014/main" id="{6AE6D60D-0C50-4B2F-8D09-936F43F734C3}"/>
              </a:ext>
            </a:extLst>
          </p:cNvPr>
          <p:cNvSpPr/>
          <p:nvPr/>
        </p:nvSpPr>
        <p:spPr bwMode="auto">
          <a:xfrm>
            <a:off x="4593107" y="4221510"/>
            <a:ext cx="3903683" cy="71359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114" name="object 35">
            <a:extLst>
              <a:ext uri="{FF2B5EF4-FFF2-40B4-BE49-F238E27FC236}">
                <a16:creationId xmlns:a16="http://schemas.microsoft.com/office/drawing/2014/main" id="{5C08C691-F951-4193-998D-592A4913C235}"/>
              </a:ext>
            </a:extLst>
          </p:cNvPr>
          <p:cNvGrpSpPr>
            <a:grpSpLocks/>
          </p:cNvGrpSpPr>
          <p:nvPr/>
        </p:nvGrpSpPr>
        <p:grpSpPr bwMode="auto">
          <a:xfrm>
            <a:off x="6594706" y="5326095"/>
            <a:ext cx="1902785" cy="1487280"/>
            <a:chOff x="6403159" y="5557787"/>
            <a:chExt cx="1663915" cy="1172013"/>
          </a:xfrm>
        </p:grpSpPr>
        <p:sp>
          <p:nvSpPr>
            <p:cNvPr id="115" name="object 36">
              <a:extLst>
                <a:ext uri="{FF2B5EF4-FFF2-40B4-BE49-F238E27FC236}">
                  <a16:creationId xmlns:a16="http://schemas.microsoft.com/office/drawing/2014/main" id="{F379531F-50EA-4068-8406-371A014ED445}"/>
                </a:ext>
              </a:extLst>
            </p:cNvPr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16" name="object 37">
              <a:extLst>
                <a:ext uri="{FF2B5EF4-FFF2-40B4-BE49-F238E27FC236}">
                  <a16:creationId xmlns:a16="http://schemas.microsoft.com/office/drawing/2014/main" id="{596622D9-5086-4F5E-9980-BAE1D71155BD}"/>
                </a:ext>
              </a:extLst>
            </p:cNvPr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9" name="object 8"/>
          <p:cNvSpPr/>
          <p:nvPr/>
        </p:nvSpPr>
        <p:spPr>
          <a:xfrm>
            <a:off x="70512" y="3694114"/>
            <a:ext cx="612246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535304"/>
              <a:gd name="f5" fmla="val 446735"/>
              <a:gd name="f6" fmla="val 74457"/>
              <a:gd name="f7" fmla="val 45475"/>
              <a:gd name="f8" fmla="val 5851"/>
              <a:gd name="f9" fmla="val 21808"/>
              <a:gd name="f10" fmla="val 45476"/>
              <a:gd name="f11" fmla="val 74458"/>
              <a:gd name="f12" fmla="val 460656"/>
              <a:gd name="f13" fmla="val 489638"/>
              <a:gd name="f14" fmla="val 513306"/>
              <a:gd name="f15" fmla="val 529263"/>
              <a:gd name="f16" fmla="val 535114"/>
              <a:gd name="f17" fmla="*/ f0 1 447040"/>
              <a:gd name="f18" fmla="*/ f1 1 5353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47040"/>
              <a:gd name="f25" fmla="*/ f22 1 5353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47040" h="5353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65352" y="5554663"/>
            <a:ext cx="598488" cy="1173162"/>
          </a:xfrm>
          <a:custGeom>
            <a:avLst/>
            <a:gdLst>
              <a:gd name="f0" fmla="val w"/>
              <a:gd name="f1" fmla="val h"/>
              <a:gd name="f2" fmla="val 0"/>
              <a:gd name="f3" fmla="val 407034"/>
              <a:gd name="f4" fmla="val 1066165"/>
              <a:gd name="f5" fmla="val 406631"/>
              <a:gd name="f6" fmla="val 67773"/>
              <a:gd name="f7" fmla="val 41392"/>
              <a:gd name="f8" fmla="val 5325"/>
              <a:gd name="f9" fmla="val 19850"/>
              <a:gd name="f10" fmla="val 67772"/>
              <a:gd name="f11" fmla="val 997984"/>
              <a:gd name="f12" fmla="val 1024365"/>
              <a:gd name="f13" fmla="val 1045907"/>
              <a:gd name="f14" fmla="val 1060431"/>
              <a:gd name="f15" fmla="val 1065757"/>
              <a:gd name="f16" fmla="*/ f0 1 407034"/>
              <a:gd name="f17" fmla="*/ f1 1 106616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07034"/>
              <a:gd name="f24" fmla="*/ f21 1 106616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07034" h="106616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5" name="object 36"/>
          <p:cNvSpPr/>
          <p:nvPr/>
        </p:nvSpPr>
        <p:spPr bwMode="auto">
          <a:xfrm>
            <a:off x="1035324" y="4969716"/>
            <a:ext cx="8831120" cy="3206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2677" y="458789"/>
            <a:ext cx="641482" cy="43973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40690"/>
              <a:gd name="f5" fmla="val 435236"/>
              <a:gd name="f6" fmla="val 72541"/>
              <a:gd name="f7" fmla="val 44304"/>
              <a:gd name="f8" fmla="val 5700"/>
              <a:gd name="f9" fmla="val 21246"/>
              <a:gd name="f10" fmla="val 21247"/>
              <a:gd name="f11" fmla="val 44305"/>
              <a:gd name="f12" fmla="val 72542"/>
              <a:gd name="f13" fmla="val 367612"/>
              <a:gd name="f14" fmla="val 395849"/>
              <a:gd name="f15" fmla="val 418907"/>
              <a:gd name="f16" fmla="val 434453"/>
              <a:gd name="f17" fmla="val 440154"/>
              <a:gd name="f18" fmla="*/ f0 1 435609"/>
              <a:gd name="f19" fmla="*/ f1 1 440690"/>
              <a:gd name="f20" fmla="val f2"/>
              <a:gd name="f21" fmla="val f3"/>
              <a:gd name="f22" fmla="val f4"/>
              <a:gd name="f23" fmla="+- f22 0 f20"/>
              <a:gd name="f24" fmla="+- f21 0 f20"/>
              <a:gd name="f25" fmla="*/ f24 1 435609"/>
              <a:gd name="f26" fmla="*/ f23 1 440690"/>
              <a:gd name="f27" fmla="*/ f20 1 f25"/>
              <a:gd name="f28" fmla="*/ f21 1 f25"/>
              <a:gd name="f29" fmla="*/ f20 1 f26"/>
              <a:gd name="f30" fmla="*/ f22 1 f26"/>
              <a:gd name="f31" fmla="*/ f27 f18 1"/>
              <a:gd name="f32" fmla="*/ f28 f18 1"/>
              <a:gd name="f33" fmla="*/ f30 f19 1"/>
              <a:gd name="f34" fmla="*/ f29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435609" h="44069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8" y="f11"/>
                </a:lnTo>
                <a:lnTo>
                  <a:pt x="f2" y="f12"/>
                </a:lnTo>
                <a:lnTo>
                  <a:pt x="f2" y="f13"/>
                </a:lnTo>
                <a:lnTo>
                  <a:pt x="f8" y="f14"/>
                </a:lnTo>
                <a:lnTo>
                  <a:pt x="f9" y="f15"/>
                </a:lnTo>
                <a:lnTo>
                  <a:pt x="f7" y="f16"/>
                </a:lnTo>
                <a:lnTo>
                  <a:pt x="f6" y="f17"/>
                </a:lnTo>
                <a:lnTo>
                  <a:pt x="f5" y="f17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6" name="object 3"/>
          <p:cNvSpPr txBox="1">
            <a:spLocks noChangeArrowheads="1"/>
          </p:cNvSpPr>
          <p:nvPr/>
        </p:nvSpPr>
        <p:spPr bwMode="auto">
          <a:xfrm>
            <a:off x="1721" y="550864"/>
            <a:ext cx="70339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</a:t>
            </a:r>
          </a:p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гражданина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53314" y="1852614"/>
            <a:ext cx="639763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36880"/>
              <a:gd name="f5" fmla="val 435237"/>
              <a:gd name="f6" fmla="val 72541"/>
              <a:gd name="f7" fmla="val 44304"/>
              <a:gd name="f8" fmla="val 5700"/>
              <a:gd name="f9" fmla="val 21246"/>
              <a:gd name="f10" fmla="val 363904"/>
              <a:gd name="f11" fmla="val 392140"/>
              <a:gd name="f12" fmla="val 415198"/>
              <a:gd name="f13" fmla="val 430745"/>
              <a:gd name="f14" fmla="val 436445"/>
              <a:gd name="f15" fmla="*/ f0 1 435609"/>
              <a:gd name="f16" fmla="*/ f1 1 43688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35609"/>
              <a:gd name="f23" fmla="*/ f20 1 43688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35609" h="43688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8" name="object 5"/>
          <p:cNvSpPr txBox="1">
            <a:spLocks noChangeArrowheads="1"/>
          </p:cNvSpPr>
          <p:nvPr/>
        </p:nvSpPr>
        <p:spPr bwMode="auto">
          <a:xfrm>
            <a:off x="56754" y="2074863"/>
            <a:ext cx="56409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22225" indent="-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НЦЗН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39556" y="949325"/>
            <a:ext cx="605367" cy="857250"/>
          </a:xfrm>
          <a:custGeom>
            <a:avLst/>
            <a:gdLst>
              <a:gd name="f0" fmla="val w"/>
              <a:gd name="f1" fmla="val h"/>
              <a:gd name="f2" fmla="val 0"/>
              <a:gd name="f3" fmla="val 426084"/>
              <a:gd name="f4" fmla="val 882650"/>
              <a:gd name="f5" fmla="val 425673"/>
              <a:gd name="f6" fmla="val 70946"/>
              <a:gd name="f7" fmla="val 43331"/>
              <a:gd name="f8" fmla="val 5575"/>
              <a:gd name="f9" fmla="val 20779"/>
              <a:gd name="f10" fmla="val 43330"/>
              <a:gd name="f11" fmla="val 811447"/>
              <a:gd name="f12" fmla="val 839062"/>
              <a:gd name="f13" fmla="val 861613"/>
              <a:gd name="f14" fmla="val 876818"/>
              <a:gd name="f15" fmla="val 882393"/>
              <a:gd name="f16" fmla="*/ f0 1 426084"/>
              <a:gd name="f17" fmla="*/ f1 1 882650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26084"/>
              <a:gd name="f24" fmla="*/ f21 1 882650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26084" h="88265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0" name="object 7"/>
          <p:cNvSpPr txBox="1">
            <a:spLocks noChangeArrowheads="1"/>
          </p:cNvSpPr>
          <p:nvPr/>
        </p:nvSpPr>
        <p:spPr bwMode="auto">
          <a:xfrm>
            <a:off x="39556" y="1214439"/>
            <a:ext cx="60536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 dirty="0">
                <a:solidFill>
                  <a:srgbClr val="0033A0"/>
                </a:solidFill>
                <a:latin typeface="Trebuchet MS" pitchFamily="34" charset="0"/>
              </a:rPr>
              <a:t>Мысли  гражданина</a:t>
            </a:r>
            <a:endParaRPr lang="ru-RU" altLang="ru-RU" sz="700" dirty="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69642" name="object 9"/>
          <p:cNvSpPr txBox="1">
            <a:spLocks noChangeArrowheads="1"/>
          </p:cNvSpPr>
          <p:nvPr/>
        </p:nvSpPr>
        <p:spPr bwMode="auto">
          <a:xfrm>
            <a:off x="53315" y="3814763"/>
            <a:ext cx="607086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Метрики  измерения  клиентского опыта</a:t>
            </a:r>
          </a:p>
        </p:txBody>
      </p:sp>
      <p:sp>
        <p:nvSpPr>
          <p:cNvPr id="11" name="object 10"/>
          <p:cNvSpPr/>
          <p:nvPr/>
        </p:nvSpPr>
        <p:spPr>
          <a:xfrm>
            <a:off x="39556" y="2570164"/>
            <a:ext cx="605367" cy="107473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1074420"/>
              <a:gd name="f5" fmla="val 446737"/>
              <a:gd name="f6" fmla="val 74457"/>
              <a:gd name="f7" fmla="val 45475"/>
              <a:gd name="f8" fmla="val 5851"/>
              <a:gd name="f9" fmla="val 21808"/>
              <a:gd name="f10" fmla="val 999928"/>
              <a:gd name="f11" fmla="val 1028910"/>
              <a:gd name="f12" fmla="val 1052577"/>
              <a:gd name="f13" fmla="val 1068534"/>
              <a:gd name="f14" fmla="val 1074385"/>
              <a:gd name="f15" fmla="*/ f0 1 447040"/>
              <a:gd name="f16" fmla="*/ f1 1 107442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47040"/>
              <a:gd name="f23" fmla="*/ f20 1 107442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47040" h="107442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4" name="object 11"/>
          <p:cNvSpPr txBox="1">
            <a:spLocks noChangeArrowheads="1"/>
          </p:cNvSpPr>
          <p:nvPr/>
        </p:nvSpPr>
        <p:spPr bwMode="auto">
          <a:xfrm>
            <a:off x="55033" y="2989263"/>
            <a:ext cx="6053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 indent="381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Точки  касания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72231" y="4468814"/>
            <a:ext cx="605367" cy="661987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586104"/>
              <a:gd name="f5" fmla="val 409751"/>
              <a:gd name="f6" fmla="val 68293"/>
              <a:gd name="f7" fmla="val 41710"/>
              <a:gd name="f8" fmla="val 5366"/>
              <a:gd name="f9" fmla="val 20002"/>
              <a:gd name="f10" fmla="val 41711"/>
              <a:gd name="f11" fmla="val 68294"/>
              <a:gd name="f12" fmla="val 517368"/>
              <a:gd name="f13" fmla="val 543951"/>
              <a:gd name="f14" fmla="val 565660"/>
              <a:gd name="f15" fmla="val 580296"/>
              <a:gd name="f16" fmla="val 585663"/>
              <a:gd name="f17" fmla="*/ f0 1 410209"/>
              <a:gd name="f18" fmla="*/ f1 1 5861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10209"/>
              <a:gd name="f25" fmla="*/ f22 1 5861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10209" h="5861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6" name="object 13"/>
          <p:cNvSpPr txBox="1">
            <a:spLocks noChangeArrowheads="1"/>
          </p:cNvSpPr>
          <p:nvPr/>
        </p:nvSpPr>
        <p:spPr bwMode="auto">
          <a:xfrm>
            <a:off x="142744" y="4772025"/>
            <a:ext cx="464344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7775" rIns="0" bIns="0">
            <a:spAutoFit/>
          </a:bodyPr>
          <a:lstStyle>
            <a:lvl1pPr marL="87313" indent="-74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138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Барьеры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2856575" y="-12700"/>
            <a:ext cx="4180813" cy="409575"/>
          </a:xfrm>
          <a:custGeom>
            <a:avLst/>
            <a:gdLst>
              <a:gd name="f0" fmla="val w"/>
              <a:gd name="f1" fmla="val h"/>
              <a:gd name="f2" fmla="val 0"/>
              <a:gd name="f3" fmla="val 8801100"/>
              <a:gd name="f4" fmla="val 408305"/>
              <a:gd name="f5" fmla="val 8732569"/>
              <a:gd name="f6" fmla="val 68006"/>
              <a:gd name="f7" fmla="val 41535"/>
              <a:gd name="f8" fmla="val 5344"/>
              <a:gd name="f9" fmla="val 19918"/>
              <a:gd name="f10" fmla="val 68007"/>
              <a:gd name="f11" fmla="val 340046"/>
              <a:gd name="f12" fmla="val 366517"/>
              <a:gd name="f13" fmla="val 388134"/>
              <a:gd name="f14" fmla="val 402709"/>
              <a:gd name="f15" fmla="val 408053"/>
              <a:gd name="f16" fmla="val 8759040"/>
              <a:gd name="f17" fmla="val 8780657"/>
              <a:gd name="f18" fmla="val 8795231"/>
              <a:gd name="f19" fmla="val 8800575"/>
              <a:gd name="f20" fmla="*/ f0 1 8801100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8801100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880110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10"/>
                </a:lnTo>
                <a:lnTo>
                  <a:pt x="f18" y="f7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  <a:prstDash val="soli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b="1" kern="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</p:txBody>
      </p:sp>
      <p:grpSp>
        <p:nvGrpSpPr>
          <p:cNvPr id="69648" name="object 16"/>
          <p:cNvGrpSpPr>
            <a:grpSpLocks/>
          </p:cNvGrpSpPr>
          <p:nvPr/>
        </p:nvGrpSpPr>
        <p:grpSpPr bwMode="auto">
          <a:xfrm>
            <a:off x="657821" y="444533"/>
            <a:ext cx="352558" cy="6297043"/>
            <a:chOff x="581658" y="704563"/>
            <a:chExt cx="352428" cy="6051545"/>
          </a:xfrm>
          <a:solidFill>
            <a:schemeClr val="bg1">
              <a:alpha val="50000"/>
            </a:schemeClr>
          </a:solidFill>
        </p:grpSpPr>
        <p:sp>
          <p:nvSpPr>
            <p:cNvPr id="18" name="object 17"/>
            <p:cNvSpPr/>
            <p:nvPr/>
          </p:nvSpPr>
          <p:spPr>
            <a:xfrm>
              <a:off x="581658" y="704563"/>
              <a:ext cx="352428" cy="6040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284757"/>
                <a:gd name="f6" fmla="val 56950"/>
                <a:gd name="f7" fmla="val 34782"/>
                <a:gd name="f8" fmla="val 4475"/>
                <a:gd name="f9" fmla="val 16680"/>
                <a:gd name="f10" fmla="val 16679"/>
                <a:gd name="f11" fmla="val 34781"/>
                <a:gd name="f12" fmla="val 56949"/>
                <a:gd name="f13" fmla="val 5861970"/>
                <a:gd name="f14" fmla="val 5884137"/>
                <a:gd name="f15" fmla="val 5902239"/>
                <a:gd name="f16" fmla="val 5914444"/>
                <a:gd name="f17" fmla="val 5918919"/>
                <a:gd name="f18" fmla="val 306925"/>
                <a:gd name="f19" fmla="val 325027"/>
                <a:gd name="f20" fmla="val 337232"/>
                <a:gd name="f21" fmla="val 341708"/>
                <a:gd name="f22" fmla="*/ f0 1 342265"/>
                <a:gd name="f23" fmla="*/ f1 1 591947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42265"/>
                <a:gd name="f30" fmla="*/ f27 1 591947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42265" h="59194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8" y="f11"/>
                  </a:lnTo>
                  <a:lnTo>
                    <a:pt x="f2" y="f12"/>
                  </a:lnTo>
                  <a:lnTo>
                    <a:pt x="f2" y="f13"/>
                  </a:lnTo>
                  <a:lnTo>
                    <a:pt x="f8" y="f14"/>
                  </a:lnTo>
                  <a:lnTo>
                    <a:pt x="f9" y="f15"/>
                  </a:lnTo>
                  <a:lnTo>
                    <a:pt x="f7" y="f16"/>
                  </a:lnTo>
                  <a:lnTo>
                    <a:pt x="f6" y="f17"/>
                  </a:lnTo>
                  <a:lnTo>
                    <a:pt x="f5" y="f17"/>
                  </a:lnTo>
                  <a:lnTo>
                    <a:pt x="f18" y="f16"/>
                  </a:lnTo>
                  <a:lnTo>
                    <a:pt x="f19" y="f15"/>
                  </a:lnTo>
                  <a:lnTo>
                    <a:pt x="f20" y="f14"/>
                  </a:lnTo>
                  <a:lnTo>
                    <a:pt x="f21" y="f13"/>
                  </a:lnTo>
                  <a:lnTo>
                    <a:pt x="f21" y="f12"/>
                  </a:lnTo>
                  <a:lnTo>
                    <a:pt x="f20" y="f11"/>
                  </a:lnTo>
                  <a:lnTo>
                    <a:pt x="f19" y="f10"/>
                  </a:lnTo>
                  <a:lnTo>
                    <a:pt x="f18" y="f8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586816" y="709326"/>
              <a:ext cx="342112" cy="60467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56949"/>
                <a:gd name="f6" fmla="val 4475"/>
                <a:gd name="f7" fmla="val 34782"/>
                <a:gd name="f8" fmla="val 16680"/>
                <a:gd name="f9" fmla="val 56950"/>
                <a:gd name="f10" fmla="val 284757"/>
                <a:gd name="f11" fmla="val 306925"/>
                <a:gd name="f12" fmla="val 325027"/>
                <a:gd name="f13" fmla="val 337232"/>
                <a:gd name="f14" fmla="val 341708"/>
                <a:gd name="f15" fmla="val 5861970"/>
                <a:gd name="f16" fmla="val 5884137"/>
                <a:gd name="f17" fmla="val 5902239"/>
                <a:gd name="f18" fmla="val 5914444"/>
                <a:gd name="f19" fmla="val 5918920"/>
                <a:gd name="f20" fmla="*/ f0 1 342265"/>
                <a:gd name="f21" fmla="*/ f1 1 5919470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342265"/>
                <a:gd name="f28" fmla="*/ f25 1 5919470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42265" h="5919470">
                  <a:moveTo>
                    <a:pt x="f2" y="f5"/>
                  </a:moveTo>
                  <a:lnTo>
                    <a:pt x="f6" y="f7"/>
                  </a:lnTo>
                  <a:lnTo>
                    <a:pt x="f8" y="f8"/>
                  </a:lnTo>
                  <a:lnTo>
                    <a:pt x="f7" y="f6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6"/>
                  </a:lnTo>
                  <a:lnTo>
                    <a:pt x="f12" y="f8"/>
                  </a:lnTo>
                  <a:lnTo>
                    <a:pt x="f13" y="f7"/>
                  </a:lnTo>
                  <a:lnTo>
                    <a:pt x="f14" y="f5"/>
                  </a:lnTo>
                  <a:lnTo>
                    <a:pt x="f14" y="f15"/>
                  </a:lnTo>
                  <a:lnTo>
                    <a:pt x="f13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10" y="f19"/>
                  </a:lnTo>
                  <a:lnTo>
                    <a:pt x="f9" y="f19"/>
                  </a:lnTo>
                  <a:lnTo>
                    <a:pt x="f7" y="f18"/>
                  </a:lnTo>
                  <a:lnTo>
                    <a:pt x="f8" y="f17"/>
                  </a:lnTo>
                  <a:lnTo>
                    <a:pt x="f6" y="f16"/>
                  </a:lnTo>
                  <a:lnTo>
                    <a:pt x="f2" y="f15"/>
                  </a:lnTo>
                  <a:lnTo>
                    <a:pt x="f2" y="f5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49" name="object 19"/>
          <p:cNvSpPr txBox="1">
            <a:spLocks noChangeArrowheads="1"/>
          </p:cNvSpPr>
          <p:nvPr/>
        </p:nvSpPr>
        <p:spPr bwMode="auto">
          <a:xfrm rot="-5400000">
            <a:off x="-2339313" y="3379152"/>
            <a:ext cx="6326189" cy="3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7616" rIns="0" bIns="0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5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Работодатель категории «Предприятия ОПК»</a:t>
            </a:r>
          </a:p>
          <a:p>
            <a:pPr algn="ctr" eaLnBrk="1" hangingPunct="1"/>
            <a:r>
              <a:rPr lang="ru-RU" altLang="ru-RU" sz="115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решает вопрос поиска необходимых сотрудников и оперативного закрытия имеющихся вакансий</a:t>
            </a:r>
          </a:p>
        </p:txBody>
      </p:sp>
      <p:sp>
        <p:nvSpPr>
          <p:cNvPr id="21" name="object 20"/>
          <p:cNvSpPr/>
          <p:nvPr/>
        </p:nvSpPr>
        <p:spPr>
          <a:xfrm>
            <a:off x="56754" y="5197476"/>
            <a:ext cx="605367" cy="327025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347345"/>
              <a:gd name="f5" fmla="val 409752"/>
              <a:gd name="f6" fmla="val 57878"/>
              <a:gd name="f7" fmla="val 35349"/>
              <a:gd name="f8" fmla="val 4548"/>
              <a:gd name="f9" fmla="val 16952"/>
              <a:gd name="f10" fmla="val 289386"/>
              <a:gd name="f11" fmla="val 311914"/>
              <a:gd name="f12" fmla="val 330312"/>
              <a:gd name="f13" fmla="val 342716"/>
              <a:gd name="f14" fmla="val 347264"/>
              <a:gd name="f15" fmla="*/ f0 1 410209"/>
              <a:gd name="f16" fmla="*/ f1 1 347345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10209"/>
              <a:gd name="f23" fmla="*/ f20 1 347345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10209" h="34734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51" name="object 21"/>
          <p:cNvSpPr txBox="1">
            <a:spLocks noChangeArrowheads="1"/>
          </p:cNvSpPr>
          <p:nvPr/>
        </p:nvSpPr>
        <p:spPr bwMode="auto">
          <a:xfrm>
            <a:off x="-22358" y="5202239"/>
            <a:ext cx="69135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8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Ответственные лица </a:t>
            </a:r>
          </a:p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со стороны ЦЗН</a:t>
            </a:r>
            <a:endParaRPr lang="ru-RU" altLang="ru-RU" sz="6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69653" name="object 23"/>
          <p:cNvSpPr txBox="1">
            <a:spLocks noChangeArrowheads="1"/>
          </p:cNvSpPr>
          <p:nvPr/>
        </p:nvSpPr>
        <p:spPr bwMode="auto">
          <a:xfrm>
            <a:off x="27517" y="5884863"/>
            <a:ext cx="674158" cy="512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  <a:defRPr/>
            </a:pPr>
            <a:r>
              <a:rPr lang="ru-RU" sz="650" b="1" dirty="0">
                <a:solidFill>
                  <a:srgbClr val="0033A0"/>
                </a:solidFill>
                <a:latin typeface="Trebuchet MS" pitchFamily="34" charset="0"/>
                <a:cs typeface="Tahoma" pitchFamily="34" charset="0"/>
              </a:rPr>
              <a:t>Инструменты  повышения  качества  клиентского  опыта</a:t>
            </a:r>
            <a:endParaRPr lang="ru-RU" sz="650" dirty="0">
              <a:solidFill>
                <a:srgbClr val="0033A0"/>
              </a:solidFill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26" name="object 36"/>
          <p:cNvSpPr/>
          <p:nvPr/>
        </p:nvSpPr>
        <p:spPr bwMode="auto">
          <a:xfrm>
            <a:off x="1035323" y="3545234"/>
            <a:ext cx="1838481" cy="63182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" name="object 36"/>
          <p:cNvSpPr/>
          <p:nvPr/>
        </p:nvSpPr>
        <p:spPr bwMode="auto">
          <a:xfrm>
            <a:off x="1052513" y="933452"/>
            <a:ext cx="1821292" cy="7683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2" name="object 36"/>
          <p:cNvSpPr/>
          <p:nvPr/>
        </p:nvSpPr>
        <p:spPr bwMode="auto">
          <a:xfrm>
            <a:off x="1037905" y="4230751"/>
            <a:ext cx="1842110" cy="70326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57" name="object 35"/>
          <p:cNvGrpSpPr>
            <a:grpSpLocks/>
          </p:cNvGrpSpPr>
          <p:nvPr/>
        </p:nvGrpSpPr>
        <p:grpSpPr bwMode="auto">
          <a:xfrm>
            <a:off x="1052514" y="5326094"/>
            <a:ext cx="1821292" cy="1487282"/>
            <a:chOff x="1016511" y="5557787"/>
            <a:chExt cx="1751423" cy="1175708"/>
          </a:xfrm>
        </p:grpSpPr>
        <p:sp>
          <p:nvSpPr>
            <p:cNvPr id="58" name="object 36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chemeClr val="tx1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59" name="object 37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65" name="object 36"/>
          <p:cNvSpPr/>
          <p:nvPr/>
        </p:nvSpPr>
        <p:spPr bwMode="auto">
          <a:xfrm>
            <a:off x="2921546" y="933452"/>
            <a:ext cx="1640883" cy="772686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70" name="object 35"/>
          <p:cNvGrpSpPr>
            <a:grpSpLocks/>
          </p:cNvGrpSpPr>
          <p:nvPr/>
        </p:nvGrpSpPr>
        <p:grpSpPr bwMode="auto">
          <a:xfrm>
            <a:off x="4610552" y="932915"/>
            <a:ext cx="1926809" cy="768888"/>
            <a:chOff x="4612343" y="1248146"/>
            <a:chExt cx="1695709" cy="859828"/>
          </a:xfrm>
          <a:solidFill>
            <a:schemeClr val="bg1">
              <a:alpha val="50000"/>
            </a:schemeClr>
          </a:solidFill>
        </p:grpSpPr>
        <p:sp>
          <p:nvSpPr>
            <p:cNvPr id="68" name="object 36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object 37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1" name="object 35"/>
          <p:cNvGrpSpPr>
            <a:grpSpLocks/>
          </p:cNvGrpSpPr>
          <p:nvPr/>
        </p:nvGrpSpPr>
        <p:grpSpPr bwMode="auto">
          <a:xfrm>
            <a:off x="6585484" y="927134"/>
            <a:ext cx="1926809" cy="779004"/>
            <a:chOff x="6385264" y="1250688"/>
            <a:chExt cx="1705868" cy="854753"/>
          </a:xfrm>
          <a:solidFill>
            <a:schemeClr val="bg1">
              <a:alpha val="50000"/>
            </a:schemeClr>
          </a:solidFill>
        </p:grpSpPr>
        <p:sp>
          <p:nvSpPr>
            <p:cNvPr id="71" name="object 36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object 37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2" name="object 35"/>
          <p:cNvGrpSpPr>
            <a:grpSpLocks/>
          </p:cNvGrpSpPr>
          <p:nvPr/>
        </p:nvGrpSpPr>
        <p:grpSpPr bwMode="auto">
          <a:xfrm>
            <a:off x="8560034" y="932915"/>
            <a:ext cx="1309858" cy="768888"/>
            <a:chOff x="8145484" y="1248146"/>
            <a:chExt cx="1705868" cy="859828"/>
          </a:xfrm>
          <a:solidFill>
            <a:schemeClr val="bg1">
              <a:alpha val="50000"/>
            </a:schemeClr>
          </a:solidFill>
        </p:grpSpPr>
        <p:sp>
          <p:nvSpPr>
            <p:cNvPr id="74" name="object 36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5" name="object 37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78" name="object 38"/>
          <p:cNvSpPr txBox="1"/>
          <p:nvPr/>
        </p:nvSpPr>
        <p:spPr>
          <a:xfrm>
            <a:off x="8560034" y="955910"/>
            <a:ext cx="1290751" cy="766878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А можно ли проконсультироваться дистанционно (через соц.сети, мессенджеры, Интернет-приемную на сайте, чат-бот), по телефону?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itchFamily="34" charset="0"/>
              <a:cs typeface="+mn-cs"/>
            </a:endParaRPr>
          </a:p>
        </p:txBody>
      </p:sp>
      <p:grpSp>
        <p:nvGrpSpPr>
          <p:cNvPr id="70696" name="object 35"/>
          <p:cNvGrpSpPr>
            <a:grpSpLocks/>
          </p:cNvGrpSpPr>
          <p:nvPr/>
        </p:nvGrpSpPr>
        <p:grpSpPr bwMode="auto">
          <a:xfrm>
            <a:off x="4601672" y="1743585"/>
            <a:ext cx="1925963" cy="755141"/>
            <a:chOff x="4601891" y="2210680"/>
            <a:chExt cx="1713805" cy="504684"/>
          </a:xfrm>
          <a:solidFill>
            <a:schemeClr val="bg1">
              <a:alpha val="50000"/>
            </a:schemeClr>
          </a:solidFill>
        </p:grpSpPr>
        <p:sp>
          <p:nvSpPr>
            <p:cNvPr id="83" name="object 36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4" name="object 37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7" name="object 35"/>
          <p:cNvGrpSpPr>
            <a:grpSpLocks/>
          </p:cNvGrpSpPr>
          <p:nvPr/>
        </p:nvGrpSpPr>
        <p:grpSpPr bwMode="auto">
          <a:xfrm>
            <a:off x="6594707" y="1751522"/>
            <a:ext cx="1917585" cy="746887"/>
            <a:chOff x="6387513" y="2210671"/>
            <a:chExt cx="1703646" cy="504693"/>
          </a:xfrm>
          <a:solidFill>
            <a:schemeClr val="bg1">
              <a:alpha val="50000"/>
            </a:schemeClr>
          </a:solidFill>
        </p:grpSpPr>
        <p:sp>
          <p:nvSpPr>
            <p:cNvPr id="86" name="object 36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8" name="object 35"/>
          <p:cNvGrpSpPr>
            <a:grpSpLocks/>
          </p:cNvGrpSpPr>
          <p:nvPr/>
        </p:nvGrpSpPr>
        <p:grpSpPr bwMode="auto">
          <a:xfrm>
            <a:off x="8556586" y="1745135"/>
            <a:ext cx="1309858" cy="746887"/>
            <a:chOff x="8147733" y="2210671"/>
            <a:chExt cx="1703646" cy="499618"/>
          </a:xfrm>
          <a:solidFill>
            <a:schemeClr val="bg1">
              <a:alpha val="50000"/>
            </a:schemeClr>
          </a:solidFill>
        </p:grpSpPr>
        <p:sp>
          <p:nvSpPr>
            <p:cNvPr id="89" name="object 36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object 37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3" name="object 38"/>
          <p:cNvSpPr txBox="1"/>
          <p:nvPr/>
        </p:nvSpPr>
        <p:spPr>
          <a:xfrm>
            <a:off x="6478457" y="1925638"/>
            <a:ext cx="2019035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+mn-cs"/>
            </a:endParaRPr>
          </a:p>
        </p:txBody>
      </p:sp>
      <p:sp>
        <p:nvSpPr>
          <p:cNvPr id="94" name="object 38"/>
          <p:cNvSpPr txBox="1"/>
          <p:nvPr/>
        </p:nvSpPr>
        <p:spPr>
          <a:xfrm>
            <a:off x="6594707" y="1946410"/>
            <a:ext cx="1902785" cy="335990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Проявить вежливость компетентность, профессионализм, индивидуальный подход сотрудниками НЦЗН.</a:t>
            </a:r>
          </a:p>
        </p:txBody>
      </p:sp>
      <p:sp>
        <p:nvSpPr>
          <p:cNvPr id="96" name="object 36"/>
          <p:cNvSpPr/>
          <p:nvPr/>
        </p:nvSpPr>
        <p:spPr bwMode="auto">
          <a:xfrm>
            <a:off x="2919913" y="3537296"/>
            <a:ext cx="1619528" cy="63976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70703" name="object 35"/>
          <p:cNvGrpSpPr>
            <a:grpSpLocks/>
          </p:cNvGrpSpPr>
          <p:nvPr/>
        </p:nvGrpSpPr>
        <p:grpSpPr bwMode="auto">
          <a:xfrm>
            <a:off x="4609569" y="3537375"/>
            <a:ext cx="3878202" cy="639192"/>
            <a:chOff x="4646468" y="3846880"/>
            <a:chExt cx="1680831" cy="532317"/>
          </a:xfrm>
          <a:solidFill>
            <a:schemeClr val="bg1">
              <a:alpha val="50000"/>
            </a:schemeClr>
          </a:solidFill>
        </p:grpSpPr>
        <p:sp>
          <p:nvSpPr>
            <p:cNvPr id="99" name="object 36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0" name="object 37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704" name="object 35"/>
          <p:cNvGrpSpPr>
            <a:grpSpLocks/>
          </p:cNvGrpSpPr>
          <p:nvPr/>
        </p:nvGrpSpPr>
        <p:grpSpPr bwMode="auto">
          <a:xfrm>
            <a:off x="8556586" y="3532570"/>
            <a:ext cx="1309858" cy="635196"/>
            <a:chOff x="8144048" y="3846889"/>
            <a:chExt cx="1696065" cy="524691"/>
          </a:xfrm>
          <a:solidFill>
            <a:schemeClr val="bg1">
              <a:alpha val="50000"/>
            </a:schemeClr>
          </a:solidFill>
        </p:grpSpPr>
        <p:sp>
          <p:nvSpPr>
            <p:cNvPr id="102" name="object 36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3" name="object 37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20" name="object 36"/>
          <p:cNvSpPr/>
          <p:nvPr/>
        </p:nvSpPr>
        <p:spPr bwMode="auto">
          <a:xfrm>
            <a:off x="8547109" y="4216528"/>
            <a:ext cx="1319335" cy="716631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1046501" y="4358060"/>
            <a:ext cx="1820402" cy="443712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Неосведомленность работодателей о том, что информация о НЦЗН может быть в других источниках (например, в социальных сетях).</a:t>
            </a:r>
          </a:p>
        </p:txBody>
      </p:sp>
      <p:grpSp>
        <p:nvGrpSpPr>
          <p:cNvPr id="69673" name="object 35"/>
          <p:cNvGrpSpPr>
            <a:grpSpLocks/>
          </p:cNvGrpSpPr>
          <p:nvPr/>
        </p:nvGrpSpPr>
        <p:grpSpPr bwMode="auto">
          <a:xfrm>
            <a:off x="2925198" y="5326094"/>
            <a:ext cx="1614244" cy="1487282"/>
            <a:chOff x="2830762" y="5557787"/>
            <a:chExt cx="1772207" cy="1175708"/>
          </a:xfrm>
        </p:grpSpPr>
        <p:sp>
          <p:nvSpPr>
            <p:cNvPr id="144" name="object 36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45" name="object 37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56" name="object 36"/>
          <p:cNvSpPr/>
          <p:nvPr/>
        </p:nvSpPr>
        <p:spPr bwMode="auto">
          <a:xfrm>
            <a:off x="8556586" y="5326094"/>
            <a:ext cx="1309860" cy="148728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158" name="TextBox 28"/>
          <p:cNvSpPr txBox="1"/>
          <p:nvPr/>
        </p:nvSpPr>
        <p:spPr>
          <a:xfrm>
            <a:off x="2925197" y="905343"/>
            <a:ext cx="1637231" cy="8463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Можно ли позвонить в ЦЗН?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 какому номеру телефона?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Где и как его узнать?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правильно спросить (сформулировать запрос)?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долго дозваниваться, если не отвечают?</a:t>
            </a:r>
            <a:endParaRPr lang="ru-RU" sz="600" kern="0" dirty="0">
              <a:solidFill>
                <a:srgbClr val="0033A0"/>
              </a:solidFill>
              <a:latin typeface="Trebuchet MS" pitchFamily="34" charset="0"/>
              <a:cs typeface="Calibri"/>
            </a:endParaRPr>
          </a:p>
        </p:txBody>
      </p:sp>
      <p:sp>
        <p:nvSpPr>
          <p:cNvPr id="159" name="TextBox 29"/>
          <p:cNvSpPr txBox="1"/>
          <p:nvPr/>
        </p:nvSpPr>
        <p:spPr>
          <a:xfrm>
            <a:off x="8487771" y="5443569"/>
            <a:ext cx="1378673" cy="12772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работы горячей линии по вопросам взаимодействия с работодателями.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Организация удобной коммуникации с НЦЗН путём интернет-приёмной на официальном сайте НЦЗН, а также прямое обращение  через аккаунты в соц. сетях.</a:t>
            </a:r>
          </a:p>
        </p:txBody>
      </p:sp>
      <p:grpSp>
        <p:nvGrpSpPr>
          <p:cNvPr id="69697" name="object 35"/>
          <p:cNvGrpSpPr>
            <a:grpSpLocks/>
          </p:cNvGrpSpPr>
          <p:nvPr/>
        </p:nvGrpSpPr>
        <p:grpSpPr bwMode="auto">
          <a:xfrm>
            <a:off x="1045452" y="444533"/>
            <a:ext cx="8805333" cy="411163"/>
            <a:chOff x="1057448" y="730303"/>
            <a:chExt cx="8805525" cy="410391"/>
          </a:xfrm>
          <a:solidFill>
            <a:schemeClr val="bg1">
              <a:alpha val="50000"/>
            </a:schemeClr>
          </a:solidFill>
        </p:grpSpPr>
        <p:sp>
          <p:nvSpPr>
            <p:cNvPr id="165" name="object 36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66" name="object 37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78" name="TextBox 27"/>
          <p:cNvSpPr txBox="1">
            <a:spLocks noChangeArrowheads="1"/>
          </p:cNvSpPr>
          <p:nvPr/>
        </p:nvSpPr>
        <p:spPr bwMode="auto">
          <a:xfrm>
            <a:off x="1183217" y="501651"/>
            <a:ext cx="8655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Получение полной информации о способах и порядке получения услуги в НЦЗН, необходимых документах</a:t>
            </a:r>
          </a:p>
        </p:txBody>
      </p:sp>
      <p:sp>
        <p:nvSpPr>
          <p:cNvPr id="168" name="object 38"/>
          <p:cNvSpPr txBox="1"/>
          <p:nvPr/>
        </p:nvSpPr>
        <p:spPr>
          <a:xfrm>
            <a:off x="1069495" y="979402"/>
            <a:ext cx="1797408" cy="659156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Как сформировать запрос на Единой Цифровой Платформе «Работа России»?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сайт, где можно получить информацию об услугах и  вакансиях?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Насколько понятно и доступно описан процесс подачи заявления (документов)?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00443" y="967473"/>
            <a:ext cx="19271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Надо спросить коллег: обращались ли в НЦЗН, помогли ли им?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Надо спросить в у знакомых может быть, они помогут обратиться в НЦЗН?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Не потрачу ли я много времени впустую?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945227" y="3719860"/>
            <a:ext cx="15942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</a:rPr>
              <a:t>Опрос в конце разговора с оператором.</a:t>
            </a:r>
            <a:endParaRPr lang="ru-RU" sz="700" kern="0" dirty="0">
              <a:solidFill>
                <a:srgbClr val="0033A0"/>
              </a:solidFill>
              <a:latin typeface="Trebuchet MS"/>
              <a:ea typeface="Calibri"/>
              <a:cs typeface="Calibri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967751" y="5257910"/>
            <a:ext cx="1977476" cy="16004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Наполнение актуальной и понятной информацией сайта НЦЗН (не менее 1 раза в неделю), социальных сетей (ВКонтакте, Telegram)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удобной логистики (навигации) сайта НЦЗН – размещение отдельного баннера для предприятий ОПК в на главной странице сайта (БС). 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Посещение бизнес-форумов, мероприятий по линии ТПП Нижегородской области, НАПП с целью непосредственного информирования представителей предпринимательских структур о возможностях НЦЗН.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499959" y="1703016"/>
            <a:ext cx="143000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Эффективно делегировать работу между сотрудниками </a:t>
            </a:r>
            <a:r>
              <a:rPr lang="ru-RU" sz="700" kern="0" dirty="0" err="1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call</a:t>
            </a: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-центра (единая справочная служба). 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Обучить специалистов </a:t>
            </a:r>
            <a:r>
              <a:rPr lang="ru-RU" sz="700" kern="0" dirty="0" err="1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call</a:t>
            </a: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-центра обращению по телефону.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964813" y="3518246"/>
            <a:ext cx="18900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предприятий ОПК и предоставления мер адресной поддержки.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627152" y="3603458"/>
            <a:ext cx="3860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</a:rPr>
              <a:t>Статистика по количеству обратившихся в НЦЗН представителей малого бизнеса с целью поиска необходимых работников, открытия бизнеса, получения помощи в сопровождении трудоустройства, получения субсидий.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</a:rPr>
              <a:t>Статистика и тематика посещений НЦЗН.</a:t>
            </a:r>
          </a:p>
        </p:txBody>
      </p:sp>
      <p:grpSp>
        <p:nvGrpSpPr>
          <p:cNvPr id="69686" name="object 35"/>
          <p:cNvGrpSpPr>
            <a:grpSpLocks/>
          </p:cNvGrpSpPr>
          <p:nvPr/>
        </p:nvGrpSpPr>
        <p:grpSpPr bwMode="auto">
          <a:xfrm>
            <a:off x="4598537" y="5326094"/>
            <a:ext cx="1925683" cy="1487281"/>
            <a:chOff x="6403159" y="5557787"/>
            <a:chExt cx="1663915" cy="1172013"/>
          </a:xfrm>
        </p:grpSpPr>
        <p:sp>
          <p:nvSpPr>
            <p:cNvPr id="152" name="object 36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53" name="object 37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49" name="object 38"/>
          <p:cNvSpPr txBox="1"/>
          <p:nvPr/>
        </p:nvSpPr>
        <p:spPr>
          <a:xfrm>
            <a:off x="6594247" y="5310892"/>
            <a:ext cx="1893524" cy="1520930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полноты, доступности и актуальности тематической информации на стендах в НЦЗН. 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сотрудников информацией об услугах и возможностях социальных партнеров (ТПП НО, НАПП).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Проведение хорошо подготовленных тематических заседаний Клуба работодателей «Партнер».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Обучение сотрудников клиентоцентричным компетенциям, работа с материальным и нематериальным стимулированием и мотивированием сотрудников.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766353" y="5091460"/>
            <a:ext cx="267083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94828" y="983105"/>
            <a:ext cx="19026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Часто ли придется приходить в НЦЗН?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Компетентны ли сотрудники НЦЗН?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Смогут ли мне помочь в открытии бизнеса и найме сотрудников?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Смогу ли я получить субсидии?</a:t>
            </a:r>
          </a:p>
        </p:txBody>
      </p:sp>
      <p:sp>
        <p:nvSpPr>
          <p:cNvPr id="140" name="object 36"/>
          <p:cNvSpPr/>
          <p:nvPr/>
        </p:nvSpPr>
        <p:spPr bwMode="auto">
          <a:xfrm>
            <a:off x="2918004" y="1753704"/>
            <a:ext cx="1637231" cy="7223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1" name="object 38"/>
          <p:cNvSpPr txBox="1"/>
          <p:nvPr/>
        </p:nvSpPr>
        <p:spPr>
          <a:xfrm>
            <a:off x="2945227" y="1893384"/>
            <a:ext cx="1594214" cy="444500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Обеспечить работу контакт-центра (800)250-47-47) НЦЗН, в том числе обеспечить возможность предварительной записи</a:t>
            </a:r>
          </a:p>
        </p:txBody>
      </p:sp>
      <p:sp>
        <p:nvSpPr>
          <p:cNvPr id="69693" name="TextBox 5"/>
          <p:cNvSpPr txBox="1">
            <a:spLocks noChangeArrowheads="1"/>
          </p:cNvSpPr>
          <p:nvPr/>
        </p:nvSpPr>
        <p:spPr bwMode="auto">
          <a:xfrm>
            <a:off x="4609569" y="1879750"/>
            <a:ext cx="19179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Обеспечить взаимодействие с ТПП НО, НАПП, Мой бизнес для формирования единообразия предоставляемой информации.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87771" y="3477864"/>
            <a:ext cx="14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предприятий ОПК и предоставления мер поддержки.</a:t>
            </a:r>
          </a:p>
        </p:txBody>
      </p:sp>
      <p:sp>
        <p:nvSpPr>
          <p:cNvPr id="12" name="object 36"/>
          <p:cNvSpPr/>
          <p:nvPr/>
        </p:nvSpPr>
        <p:spPr bwMode="auto">
          <a:xfrm>
            <a:off x="2925197" y="4221510"/>
            <a:ext cx="1622728" cy="71250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98" name="object 38"/>
          <p:cNvSpPr txBox="1">
            <a:spLocks noChangeArrowheads="1"/>
          </p:cNvSpPr>
          <p:nvPr/>
        </p:nvSpPr>
        <p:spPr bwMode="auto">
          <a:xfrm>
            <a:off x="4631088" y="4252232"/>
            <a:ext cx="3872021" cy="65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Недостаточное владение сотрудниками НЦЗН компетенциями сервисного обслуживания отдельных сегментов клиентов.</a:t>
            </a:r>
          </a:p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Достаточно продолжительное время поиска работников.</a:t>
            </a:r>
          </a:p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Постоянные технические сбои при работе на ЕЦП.</a:t>
            </a:r>
          </a:p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«Информационные шумы», «слухи», предвзятое отношение коллег – работодателей к центру занятости населения (невозможно найти работников через данную организацию).</a:t>
            </a:r>
          </a:p>
        </p:txBody>
      </p:sp>
      <p:sp>
        <p:nvSpPr>
          <p:cNvPr id="69699" name="TextBox 28"/>
          <p:cNvSpPr txBox="1">
            <a:spLocks noChangeArrowheads="1"/>
          </p:cNvSpPr>
          <p:nvPr/>
        </p:nvSpPr>
        <p:spPr bwMode="auto">
          <a:xfrm>
            <a:off x="8556586" y="4266339"/>
            <a:ext cx="129419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Недостаточное владение сотрудниками ЦЗН компетенциями сервисного обслуживания клиентов.</a:t>
            </a:r>
          </a:p>
        </p:txBody>
      </p:sp>
      <p:pic>
        <p:nvPicPr>
          <p:cNvPr id="69701" name="object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261" y="2565346"/>
            <a:ext cx="99576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2" name="Рисунок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9468" y="2728858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3" name="Рисунок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115" y="2466921"/>
            <a:ext cx="55205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4" name="Рисунок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017" y="3055504"/>
            <a:ext cx="546894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5" name="Рисунок 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507" y="2743145"/>
            <a:ext cx="57613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6" name="Рисунок 5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29" y="2700282"/>
            <a:ext cx="653521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Соединитель: изогнутый 63"/>
          <p:cNvCxnSpPr>
            <a:stCxn id="69702" idx="3"/>
            <a:endCxn id="69704" idx="1"/>
          </p:cNvCxnSpPr>
          <p:nvPr/>
        </p:nvCxnSpPr>
        <p:spPr>
          <a:xfrm>
            <a:off x="1679231" y="3048740"/>
            <a:ext cx="94786" cy="258383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изогнутый 69"/>
          <p:cNvCxnSpPr>
            <a:cxnSpLocks/>
            <a:stCxn id="69702" idx="3"/>
            <a:endCxn id="69703" idx="1"/>
          </p:cNvCxnSpPr>
          <p:nvPr/>
        </p:nvCxnSpPr>
        <p:spPr>
          <a:xfrm flipV="1">
            <a:off x="1705888" y="2722508"/>
            <a:ext cx="1766227" cy="327025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69703" idx="3"/>
            <a:endCxn id="69701" idx="1"/>
          </p:cNvCxnSpPr>
          <p:nvPr/>
        </p:nvCxnSpPr>
        <p:spPr>
          <a:xfrm>
            <a:off x="4024167" y="2722507"/>
            <a:ext cx="877094" cy="209550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cxnSpLocks/>
            <a:stCxn id="69704" idx="3"/>
            <a:endCxn id="69701" idx="1"/>
          </p:cNvCxnSpPr>
          <p:nvPr/>
        </p:nvCxnSpPr>
        <p:spPr>
          <a:xfrm flipV="1">
            <a:off x="2320911" y="2931265"/>
            <a:ext cx="2580350" cy="375858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трелка: вправо 84"/>
          <p:cNvSpPr/>
          <p:nvPr/>
        </p:nvSpPr>
        <p:spPr>
          <a:xfrm>
            <a:off x="6032884" y="2943170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8" name="Стрелка: вправо 87"/>
          <p:cNvSpPr/>
          <p:nvPr/>
        </p:nvSpPr>
        <p:spPr>
          <a:xfrm>
            <a:off x="7812869" y="2939995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713" name="TextBox 97"/>
          <p:cNvSpPr txBox="1">
            <a:spLocks noChangeArrowheads="1"/>
          </p:cNvSpPr>
          <p:nvPr/>
        </p:nvSpPr>
        <p:spPr bwMode="auto">
          <a:xfrm>
            <a:off x="5160950" y="2970158"/>
            <a:ext cx="727471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69714" name="Рисунок 10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813" y="2597095"/>
            <a:ext cx="218414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object 36">
            <a:extLst>
              <a:ext uri="{FF2B5EF4-FFF2-40B4-BE49-F238E27FC236}">
                <a16:creationId xmlns:a16="http://schemas.microsoft.com/office/drawing/2014/main" id="{1354E1C4-4EBB-468D-B2B1-4C5D2576580B}"/>
              </a:ext>
            </a:extLst>
          </p:cNvPr>
          <p:cNvSpPr/>
          <p:nvPr/>
        </p:nvSpPr>
        <p:spPr bwMode="auto">
          <a:xfrm>
            <a:off x="1053889" y="1752040"/>
            <a:ext cx="1819916" cy="7223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14CC2D-2B24-4ABC-B83D-FB552C9187DE}"/>
              </a:ext>
            </a:extLst>
          </p:cNvPr>
          <p:cNvSpPr txBox="1"/>
          <p:nvPr/>
        </p:nvSpPr>
        <p:spPr>
          <a:xfrm>
            <a:off x="1069001" y="1791436"/>
            <a:ext cx="178929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Обеспечение работы регионального сайта НЦЗН. Обеспечить единообразие предоставляемой партнерами СЗН информации об услугах и сервисах НЦЗН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39441" y="5273285"/>
            <a:ext cx="2064526" cy="16004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Активное целенаправленное взаимодействие с соответствующими подразделениями администраций районов, курирующими вопросы предпринимательской сферы.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Активное взаимодействие с социальными партнерами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Проведение тематических тренингов, семинаров.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Подбор кандидатов на вакансии в соответствии с требованиями.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Индивидуальный подход к каждой организации в виде индивидуального плана предоставления комплекса услуг.</a:t>
            </a:r>
          </a:p>
        </p:txBody>
      </p:sp>
      <p:sp>
        <p:nvSpPr>
          <p:cNvPr id="117" name="object 38">
            <a:extLst>
              <a:ext uri="{FF2B5EF4-FFF2-40B4-BE49-F238E27FC236}">
                <a16:creationId xmlns:a16="http://schemas.microsoft.com/office/drawing/2014/main" id="{7E5758CE-C0FD-441E-8764-450B2EEB0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569" y="5618053"/>
            <a:ext cx="1535463" cy="65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Обучение сотрудников НЦЗН работе с гражданами, индивидуальному подходу.</a:t>
            </a:r>
          </a:p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Повышение мотивации сотрудников НЦЗН (материальной и нематериальной).</a:t>
            </a:r>
          </a:p>
        </p:txBody>
      </p:sp>
      <p:sp>
        <p:nvSpPr>
          <p:cNvPr id="119" name="object 38">
            <a:extLst>
              <a:ext uri="{FF2B5EF4-FFF2-40B4-BE49-F238E27FC236}">
                <a16:creationId xmlns:a16="http://schemas.microsoft.com/office/drawing/2014/main" id="{EDDB1B0C-D1D1-40A9-A9BE-54A70BB0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461" y="4189949"/>
            <a:ext cx="1613950" cy="76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Некомпетентные разъяснения сотрудников call-центра.</a:t>
            </a:r>
          </a:p>
          <a:p>
            <a:pPr indent="171450" algn="just" eaLnBrk="1" hangingPunct="1">
              <a:buFont typeface="Arial" panose="020B0604020202020204" pitchFamily="34" charset="0"/>
              <a:buChar char="•"/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Работодатель не может дозвониться до НЦЗН и распространяет свой негативный опыт взаимодействия с НЦЗН своим коллегам, друзьям и знакомым.</a:t>
            </a:r>
          </a:p>
        </p:txBody>
      </p:sp>
      <p:pic>
        <p:nvPicPr>
          <p:cNvPr id="121" name="Picture 2">
            <a:extLst>
              <a:ext uri="{FF2B5EF4-FFF2-40B4-BE49-F238E27FC236}">
                <a16:creationId xmlns:a16="http://schemas.microsoft.com/office/drawing/2014/main" id="{095386C2-2E08-446C-9F59-EBF6C3E3B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70" y="3128514"/>
            <a:ext cx="345223" cy="35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Рисунок 122">
            <a:extLst>
              <a:ext uri="{FF2B5EF4-FFF2-40B4-BE49-F238E27FC236}">
                <a16:creationId xmlns:a16="http://schemas.microsoft.com/office/drawing/2014/main" id="{CBEAD76A-EEE0-41AB-985E-CF6CD70F2B9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253" y="2860064"/>
            <a:ext cx="908018" cy="322135"/>
          </a:xfrm>
          <a:prstGeom prst="rect">
            <a:avLst/>
          </a:prstGeom>
        </p:spPr>
      </p:pic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id="{E54B5948-97B4-403F-8E1E-84B83DA2A379}"/>
              </a:ext>
            </a:extLst>
          </p:cNvPr>
          <p:cNvCxnSpPr>
            <a:cxnSpLocks/>
            <a:stCxn id="121" idx="3"/>
            <a:endCxn id="69701" idx="1"/>
          </p:cNvCxnSpPr>
          <p:nvPr/>
        </p:nvCxnSpPr>
        <p:spPr>
          <a:xfrm flipV="1">
            <a:off x="3974293" y="2931265"/>
            <a:ext cx="926968" cy="374148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>
            <a:extLst>
              <a:ext uri="{FF2B5EF4-FFF2-40B4-BE49-F238E27FC236}">
                <a16:creationId xmlns:a16="http://schemas.microsoft.com/office/drawing/2014/main" id="{D7CCCA32-A509-433C-A5C2-8F0A74FC9D8F}"/>
              </a:ext>
            </a:extLst>
          </p:cNvPr>
          <p:cNvCxnSpPr>
            <a:cxnSpLocks/>
            <a:stCxn id="123" idx="3"/>
            <a:endCxn id="69701" idx="1"/>
          </p:cNvCxnSpPr>
          <p:nvPr/>
        </p:nvCxnSpPr>
        <p:spPr>
          <a:xfrm flipV="1">
            <a:off x="3528271" y="2931265"/>
            <a:ext cx="1372990" cy="89867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Соединитель: изогнутый 124">
            <a:extLst>
              <a:ext uri="{FF2B5EF4-FFF2-40B4-BE49-F238E27FC236}">
                <a16:creationId xmlns:a16="http://schemas.microsoft.com/office/drawing/2014/main" id="{CE60E521-D5F3-4AF4-8B38-CB4E7C543BEC}"/>
              </a:ext>
            </a:extLst>
          </p:cNvPr>
          <p:cNvCxnSpPr>
            <a:cxnSpLocks/>
            <a:stCxn id="69702" idx="3"/>
            <a:endCxn id="123" idx="1"/>
          </p:cNvCxnSpPr>
          <p:nvPr/>
        </p:nvCxnSpPr>
        <p:spPr>
          <a:xfrm flipV="1">
            <a:off x="1679231" y="3021132"/>
            <a:ext cx="941022" cy="27608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Соединитель: изогнутый 125">
            <a:extLst>
              <a:ext uri="{FF2B5EF4-FFF2-40B4-BE49-F238E27FC236}">
                <a16:creationId xmlns:a16="http://schemas.microsoft.com/office/drawing/2014/main" id="{40211EC7-5AA0-41D8-839D-BB9203FDA0DD}"/>
              </a:ext>
            </a:extLst>
          </p:cNvPr>
          <p:cNvCxnSpPr>
            <a:cxnSpLocks/>
            <a:stCxn id="69702" idx="3"/>
            <a:endCxn id="121" idx="1"/>
          </p:cNvCxnSpPr>
          <p:nvPr/>
        </p:nvCxnSpPr>
        <p:spPr>
          <a:xfrm>
            <a:off x="1679231" y="3048740"/>
            <a:ext cx="1949839" cy="256673"/>
          </a:xfrm>
          <a:prstGeom prst="curvedConnector3">
            <a:avLst>
              <a:gd name="adj1" fmla="val 51466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29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4763"/>
            <a:ext cx="3632200" cy="6873876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01731" y="-20568"/>
            <a:ext cx="2424906" cy="68834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21882" y="-6350"/>
            <a:ext cx="3864372" cy="6875463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>
                <a:solidFill>
                  <a:srgbClr val="CF4520"/>
                </a:solidFill>
                <a:latin typeface="Trebuchet MS" panose="020B0603020202020204" pitchFamily="34" charset="0"/>
              </a:rPr>
              <a:t>ждан </a:t>
            </a:r>
            <a:endParaRPr lang="ru-RU" dirty="0"/>
          </a:p>
        </p:txBody>
      </p:sp>
      <p:sp>
        <p:nvSpPr>
          <p:cNvPr id="88" name="object 36"/>
          <p:cNvSpPr/>
          <p:nvPr/>
        </p:nvSpPr>
        <p:spPr bwMode="auto">
          <a:xfrm>
            <a:off x="7646194" y="1744663"/>
            <a:ext cx="2141141" cy="4762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151341" y="11114"/>
            <a:ext cx="3317479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3" name="object 3"/>
          <p:cNvSpPr txBox="1">
            <a:spLocks noChangeArrowheads="1"/>
          </p:cNvSpPr>
          <p:nvPr/>
        </p:nvSpPr>
        <p:spPr bwMode="auto">
          <a:xfrm>
            <a:off x="159941" y="33338"/>
            <a:ext cx="330028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dirty="0">
                <a:solidFill>
                  <a:srgbClr val="0033A0"/>
                </a:solidFill>
                <a:latin typeface="Trebuchet MS" pitchFamily="34" charset="0"/>
              </a:rPr>
              <a:t>Решение о выборе</a:t>
            </a:r>
          </a:p>
        </p:txBody>
      </p:sp>
      <p:sp>
        <p:nvSpPr>
          <p:cNvPr id="6" name="object 6"/>
          <p:cNvSpPr/>
          <p:nvPr/>
        </p:nvSpPr>
        <p:spPr>
          <a:xfrm>
            <a:off x="7592881" y="-4763"/>
            <a:ext cx="2199613" cy="420688"/>
          </a:xfrm>
          <a:custGeom>
            <a:avLst/>
            <a:gdLst>
              <a:gd name="f0" fmla="val w"/>
              <a:gd name="f1" fmla="val h"/>
              <a:gd name="f2" fmla="val 0"/>
              <a:gd name="f3" fmla="val 1821179"/>
              <a:gd name="f4" fmla="val 408305"/>
              <a:gd name="f5" fmla="val 1752578"/>
              <a:gd name="f6" fmla="val 68008"/>
              <a:gd name="f7" fmla="val 41536"/>
              <a:gd name="f8" fmla="val 5344"/>
              <a:gd name="f9" fmla="val 19919"/>
              <a:gd name="f10" fmla="val 41537"/>
              <a:gd name="f11" fmla="val 68009"/>
              <a:gd name="f12" fmla="val 340043"/>
              <a:gd name="f13" fmla="val 366516"/>
              <a:gd name="f14" fmla="val 388134"/>
              <a:gd name="f15" fmla="val 402709"/>
              <a:gd name="f16" fmla="val 408053"/>
              <a:gd name="f17" fmla="val 1779050"/>
              <a:gd name="f18" fmla="val 1800668"/>
              <a:gd name="f19" fmla="val 1815243"/>
              <a:gd name="f20" fmla="val 1820588"/>
              <a:gd name="f21" fmla="*/ f0 1 1821179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1821179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182117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5" name="object 7"/>
          <p:cNvSpPr txBox="1">
            <a:spLocks noGrp="1"/>
          </p:cNvSpPr>
          <p:nvPr>
            <p:ph type="title"/>
          </p:nvPr>
        </p:nvSpPr>
        <p:spPr>
          <a:xfrm>
            <a:off x="7601479" y="-50800"/>
            <a:ext cx="2201333" cy="434975"/>
          </a:xfrm>
        </p:spPr>
        <p:txBody>
          <a:bodyPr tIns="26673" anchorCtr="1"/>
          <a:lstStyle>
            <a:lvl1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4794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9366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3938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18510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13"/>
              </a:spcBef>
            </a:pPr>
            <a:r>
              <a:rPr altLang="ru-RU" b="1">
                <a:solidFill>
                  <a:srgbClr val="577EF9"/>
                </a:solidFill>
              </a:rPr>
              <a:t>Дополнительные услуги и тренинги</a:t>
            </a:r>
          </a:p>
        </p:txBody>
      </p:sp>
      <p:sp>
        <p:nvSpPr>
          <p:cNvPr id="27" name="object 36"/>
          <p:cNvSpPr/>
          <p:nvPr/>
        </p:nvSpPr>
        <p:spPr bwMode="auto">
          <a:xfrm>
            <a:off x="154782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2" name="object 36"/>
          <p:cNvSpPr/>
          <p:nvPr/>
        </p:nvSpPr>
        <p:spPr bwMode="auto">
          <a:xfrm>
            <a:off x="7620398" y="441325"/>
            <a:ext cx="2163498" cy="4587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5" name="object 36"/>
          <p:cNvSpPr/>
          <p:nvPr/>
        </p:nvSpPr>
        <p:spPr bwMode="auto">
          <a:xfrm>
            <a:off x="7627277" y="973139"/>
            <a:ext cx="2163498" cy="676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7" name="object 36"/>
          <p:cNvSpPr/>
          <p:nvPr/>
        </p:nvSpPr>
        <p:spPr bwMode="auto">
          <a:xfrm>
            <a:off x="7637596" y="4902201"/>
            <a:ext cx="2172096" cy="2714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0" name="object 36"/>
          <p:cNvSpPr/>
          <p:nvPr/>
        </p:nvSpPr>
        <p:spPr bwMode="auto">
          <a:xfrm>
            <a:off x="7649634" y="5248276"/>
            <a:ext cx="2151460" cy="15033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6"/>
          <p:cNvSpPr/>
          <p:nvPr/>
        </p:nvSpPr>
        <p:spPr bwMode="auto">
          <a:xfrm>
            <a:off x="154782" y="441326"/>
            <a:ext cx="3300281" cy="2889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5" name="Прямоугольник 160"/>
          <p:cNvSpPr/>
          <p:nvPr/>
        </p:nvSpPr>
        <p:spPr>
          <a:xfrm>
            <a:off x="-125545" y="449263"/>
            <a:ext cx="3632201" cy="2540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226698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dirty="0">
                <a:solidFill>
                  <a:srgbClr val="0033A0"/>
                </a:solidFill>
                <a:latin typeface="Trebuchet MS"/>
                <a:cs typeface="+mn-cs"/>
              </a:rPr>
              <a:t>Выбор удобного способа обращения в НЦЗН</a:t>
            </a:r>
            <a:endParaRPr lang="ru-RU" sz="1050" b="1" kern="0" dirty="0">
              <a:solidFill>
                <a:srgbClr val="0033A0"/>
              </a:solidFill>
              <a:latin typeface="Trebuchet MS"/>
              <a:cs typeface="Trebuchet MS"/>
            </a:endParaRPr>
          </a:p>
        </p:txBody>
      </p:sp>
      <p:sp>
        <p:nvSpPr>
          <p:cNvPr id="106" name="Прямоугольник 164"/>
          <p:cNvSpPr/>
          <p:nvPr/>
        </p:nvSpPr>
        <p:spPr>
          <a:xfrm>
            <a:off x="7525808" y="393701"/>
            <a:ext cx="2380192" cy="5302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50" b="1" dirty="0">
                <a:solidFill>
                  <a:srgbClr val="577EF9"/>
                </a:solidFill>
                <a:latin typeface="Trebuchet MS" pitchFamily="34" charset="0"/>
                <a:cs typeface="+mn-cs"/>
              </a:rPr>
              <a:t>Повышение уверенности в себе, своей самооценки, мотивации для трудоустройства</a:t>
            </a:r>
          </a:p>
        </p:txBody>
      </p:sp>
      <p:sp>
        <p:nvSpPr>
          <p:cNvPr id="107" name="object 38"/>
          <p:cNvSpPr txBox="1"/>
          <p:nvPr/>
        </p:nvSpPr>
        <p:spPr>
          <a:xfrm>
            <a:off x="177140" y="803276"/>
            <a:ext cx="1577048" cy="8745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ea typeface="Calibri"/>
                <a:cs typeface="Calibri"/>
              </a:rPr>
              <a:t> </a:t>
            </a: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Было бы полезно изучить отзывы других организаций на обслуживание в офисах НЦЗН.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 какой НЦЗН обращаться, если регистрация в одном месте, а фактическое место нахождения – в другом?</a:t>
            </a:r>
          </a:p>
        </p:txBody>
      </p:sp>
      <p:sp>
        <p:nvSpPr>
          <p:cNvPr id="115" name="object 38"/>
          <p:cNvSpPr txBox="1"/>
          <p:nvPr/>
        </p:nvSpPr>
        <p:spPr>
          <a:xfrm>
            <a:off x="7653073" y="1017331"/>
            <a:ext cx="2105025" cy="64376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Поможет ли это мне  в поиске работников?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Сколько времени на это надо тратить?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Внимательно ли отнесется специалист ко мне?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Можно ли принять участие в собеседовании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в режиме онлайн?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6" name="object 38"/>
          <p:cNvSpPr txBox="1"/>
          <p:nvPr/>
        </p:nvSpPr>
        <p:spPr>
          <a:xfrm>
            <a:off x="7684889" y="5301290"/>
            <a:ext cx="2111904" cy="141320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Проведение профилирования работодателей с целью выявления мотивации поиска работы по востребованной профессии.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индивидуальному подходу в работе с работодателями, определению оптимальных для оказания государственных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Проведение мероприятий (тренинги, собрания и т.д.) для работодателей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</a:rPr>
              <a:t>     Проведение экскурсий для студентов СПО и ВУЗов на предприятия ОПК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</a:t>
            </a: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</a:rPr>
              <a:t>Совместное п</a:t>
            </a: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роведение конкурсов, флэшмобов и марафонов для соискателей </a:t>
            </a:r>
          </a:p>
        </p:txBody>
      </p:sp>
      <p:sp>
        <p:nvSpPr>
          <p:cNvPr id="137" name="object 38"/>
          <p:cNvSpPr txBox="1"/>
          <p:nvPr/>
        </p:nvSpPr>
        <p:spPr>
          <a:xfrm>
            <a:off x="5023512" y="1193800"/>
            <a:ext cx="1080029" cy="1984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7628996" y="1756262"/>
            <a:ext cx="214802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Обеспечение эффективности проведения мероприятий, направленных на повышение уверенности, мотивации на сотрудничество.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7699508" y="4938714"/>
            <a:ext cx="218241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8" name="object 36"/>
          <p:cNvSpPr/>
          <p:nvPr/>
        </p:nvSpPr>
        <p:spPr bwMode="auto">
          <a:xfrm>
            <a:off x="1872854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8" name="object 38"/>
          <p:cNvSpPr txBox="1"/>
          <p:nvPr/>
        </p:nvSpPr>
        <p:spPr>
          <a:xfrm>
            <a:off x="1876294" y="1011238"/>
            <a:ext cx="1606285" cy="766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Можно ли выбрать удобную мне дату  и ближайший ко мне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записаться в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" name="object 36"/>
          <p:cNvSpPr/>
          <p:nvPr/>
        </p:nvSpPr>
        <p:spPr bwMode="auto">
          <a:xfrm>
            <a:off x="154782" y="1784351"/>
            <a:ext cx="1592527" cy="785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9" name="object 38"/>
          <p:cNvSpPr txBox="1"/>
          <p:nvPr/>
        </p:nvSpPr>
        <p:spPr>
          <a:xfrm>
            <a:off x="168540" y="1789113"/>
            <a:ext cx="1580489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работы механизмов обратной связи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доступности, актуальности информации о порядке обращения в НЦЗН в различных каналах взаимодействия с НЦЗН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0" name="object 36"/>
          <p:cNvSpPr/>
          <p:nvPr/>
        </p:nvSpPr>
        <p:spPr bwMode="auto">
          <a:xfrm>
            <a:off x="1871134" y="1776413"/>
            <a:ext cx="1592527" cy="7937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1900370" y="1905001"/>
            <a:ext cx="1546092" cy="5508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возможности предварительной записи 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информирования граждан о возможностях предварительной записи</a:t>
            </a:r>
          </a:p>
        </p:txBody>
      </p:sp>
      <p:sp>
        <p:nvSpPr>
          <p:cNvPr id="13" name="object 36"/>
          <p:cNvSpPr/>
          <p:nvPr/>
        </p:nvSpPr>
        <p:spPr bwMode="auto">
          <a:xfrm>
            <a:off x="151342" y="4478338"/>
            <a:ext cx="3324358" cy="355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68540" y="4451351"/>
            <a:ext cx="329684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Анализ обращений работодателей через сайт НЦЗН, социальные сети, анализ результатов анкеты для предприятий ОПК</a:t>
            </a:r>
          </a:p>
        </p:txBody>
      </p:sp>
      <p:sp>
        <p:nvSpPr>
          <p:cNvPr id="14" name="object 36"/>
          <p:cNvSpPr/>
          <p:nvPr/>
        </p:nvSpPr>
        <p:spPr bwMode="auto">
          <a:xfrm>
            <a:off x="159942" y="5564188"/>
            <a:ext cx="1592527" cy="12192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89" name="object 38"/>
          <p:cNvSpPr txBox="1">
            <a:spLocks noChangeArrowheads="1"/>
          </p:cNvSpPr>
          <p:nvPr/>
        </p:nvSpPr>
        <p:spPr bwMode="auto">
          <a:xfrm>
            <a:off x="189178" y="5573713"/>
            <a:ext cx="1539214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- Размещение и обновление информации о способах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обращения в НЦЗН на сайте и в социальных сетях. Публикация историй успехов работодателей, которые нашли работников через НЦЗН на сайте, в социальных сетях, СМИ.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-   Внедрение и сопровождение механизма сбора и анализа обратной связи на сайте, в социальных сетях.</a:t>
            </a:r>
          </a:p>
        </p:txBody>
      </p:sp>
      <p:sp>
        <p:nvSpPr>
          <p:cNvPr id="17" name="object 36"/>
          <p:cNvSpPr/>
          <p:nvPr/>
        </p:nvSpPr>
        <p:spPr bwMode="auto">
          <a:xfrm>
            <a:off x="1879733" y="5573714"/>
            <a:ext cx="1583928" cy="1184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1905530" y="5564189"/>
            <a:ext cx="1573610" cy="118237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Внедрение возможности предварительной записи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через сайт НЦЗН,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бесперебойной работы функционала на сайте.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Обучение сотрудников работе с </a:t>
            </a: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</a:rPr>
              <a:t>работодателями</a:t>
            </a: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, консультации по вопросам предварительной записи, стандартизация процессов.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8" name="object 36"/>
          <p:cNvSpPr/>
          <p:nvPr/>
        </p:nvSpPr>
        <p:spPr bwMode="auto">
          <a:xfrm>
            <a:off x="159941" y="5240338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25293" y="5275264"/>
            <a:ext cx="332091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20" name="object 36"/>
          <p:cNvSpPr/>
          <p:nvPr/>
        </p:nvSpPr>
        <p:spPr bwMode="auto">
          <a:xfrm>
            <a:off x="159942" y="4908551"/>
            <a:ext cx="3303719" cy="277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58221" y="4894264"/>
            <a:ext cx="3348435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Трудность с поиском информации для предприятий ОПК на сайте, ЕЦП. </a:t>
            </a:r>
          </a:p>
        </p:txBody>
      </p:sp>
      <p:pic>
        <p:nvPicPr>
          <p:cNvPr id="70696" name="Рисунок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3" y="3798889"/>
            <a:ext cx="58988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7" name="Рисунок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02" y="2868613"/>
            <a:ext cx="50905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8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3532188"/>
            <a:ext cx="589889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9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3022600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Соединитель: изогнутый 42"/>
          <p:cNvCxnSpPr>
            <a:cxnSpLocks/>
            <a:stCxn id="7" idx="1"/>
            <a:endCxn id="70697" idx="1"/>
          </p:cNvCxnSpPr>
          <p:nvPr/>
        </p:nvCxnSpPr>
        <p:spPr>
          <a:xfrm rot="10800000" flipH="1">
            <a:off x="1" y="3103563"/>
            <a:ext cx="1138502" cy="328612"/>
          </a:xfrm>
          <a:prstGeom prst="curvedConnector3">
            <a:avLst>
              <a:gd name="adj1" fmla="val 80018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/>
          <p:cNvCxnSpPr>
            <a:cxnSpLocks/>
            <a:stCxn id="7" idx="1"/>
            <a:endCxn id="70696" idx="1"/>
          </p:cNvCxnSpPr>
          <p:nvPr/>
        </p:nvCxnSpPr>
        <p:spPr>
          <a:xfrm rot="10800000" flipH="1" flipV="1">
            <a:off x="0" y="3432176"/>
            <a:ext cx="228733" cy="638175"/>
          </a:xfrm>
          <a:prstGeom prst="curvedConnector3">
            <a:avLst>
              <a:gd name="adj1" fmla="val 54136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изогнутый 55"/>
          <p:cNvCxnSpPr>
            <a:cxnSpLocks/>
            <a:stCxn id="7" idx="1"/>
            <a:endCxn id="70698" idx="1"/>
          </p:cNvCxnSpPr>
          <p:nvPr/>
        </p:nvCxnSpPr>
        <p:spPr>
          <a:xfrm rot="10800000" flipH="1" flipV="1">
            <a:off x="0" y="3432176"/>
            <a:ext cx="1176338" cy="373063"/>
          </a:xfrm>
          <a:prstGeom prst="curvedConnector3">
            <a:avLst>
              <a:gd name="adj1" fmla="val 5112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8" name="Соединитель: изогнутый 71687"/>
          <p:cNvCxnSpPr>
            <a:cxnSpLocks/>
            <a:stCxn id="70696" idx="2"/>
            <a:endCxn id="70699" idx="2"/>
          </p:cNvCxnSpPr>
          <p:nvPr/>
        </p:nvCxnSpPr>
        <p:spPr>
          <a:xfrm rot="5400000" flipH="1" flipV="1">
            <a:off x="1516658" y="2838518"/>
            <a:ext cx="511175" cy="2495417"/>
          </a:xfrm>
          <a:prstGeom prst="curvedConnector3">
            <a:avLst>
              <a:gd name="adj1" fmla="val 13662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2" name="Соединитель: изогнутый 71721"/>
          <p:cNvCxnSpPr>
            <a:cxnSpLocks/>
            <a:endCxn id="70699" idx="1"/>
          </p:cNvCxnSpPr>
          <p:nvPr/>
        </p:nvCxnSpPr>
        <p:spPr>
          <a:xfrm flipV="1">
            <a:off x="1869415" y="3427414"/>
            <a:ext cx="710273" cy="327025"/>
          </a:xfrm>
          <a:prstGeom prst="curvedConnector3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5" name="Соединитель: изогнутый 71724"/>
          <p:cNvCxnSpPr>
            <a:cxnSpLocks/>
            <a:stCxn id="70697" idx="3"/>
            <a:endCxn id="70699" idx="1"/>
          </p:cNvCxnSpPr>
          <p:nvPr/>
        </p:nvCxnSpPr>
        <p:spPr>
          <a:xfrm>
            <a:off x="1647561" y="3103563"/>
            <a:ext cx="932127" cy="323850"/>
          </a:xfrm>
          <a:prstGeom prst="curvedConnector3">
            <a:avLst>
              <a:gd name="adj1" fmla="val 50000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706" name="object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6" y="2668588"/>
            <a:ext cx="768746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07" name="TextBox 71736"/>
          <p:cNvSpPr txBox="1">
            <a:spLocks noChangeArrowheads="1"/>
          </p:cNvSpPr>
          <p:nvPr/>
        </p:nvSpPr>
        <p:spPr bwMode="auto">
          <a:xfrm>
            <a:off x="275167" y="2944814"/>
            <a:ext cx="552054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70708" name="Рисунок 717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30" y="2703513"/>
            <a:ext cx="16854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Соединитель: изогнутый 65"/>
          <p:cNvCxnSpPr>
            <a:stCxn id="7" idx="1"/>
            <a:endCxn id="70706" idx="1"/>
          </p:cNvCxnSpPr>
          <p:nvPr/>
        </p:nvCxnSpPr>
        <p:spPr>
          <a:xfrm rot="10800000" flipH="1">
            <a:off x="0" y="2951163"/>
            <a:ext cx="118666" cy="481012"/>
          </a:xfrm>
          <a:prstGeom prst="curvedConnector3">
            <a:avLst>
              <a:gd name="adj1" fmla="val 8198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9" name="Соединитель: изогнутый 71768"/>
          <p:cNvCxnSpPr>
            <a:cxnSpLocks/>
            <a:stCxn id="70706" idx="0"/>
            <a:endCxn id="70699" idx="0"/>
          </p:cNvCxnSpPr>
          <p:nvPr/>
        </p:nvCxnSpPr>
        <p:spPr>
          <a:xfrm rot="16200000" flipH="1">
            <a:off x="1584921" y="1587567"/>
            <a:ext cx="354012" cy="2516055"/>
          </a:xfrm>
          <a:prstGeom prst="curvedConnector3">
            <a:avLst>
              <a:gd name="adj1" fmla="val 12523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6" name="object 2"/>
          <p:cNvSpPr/>
          <p:nvPr/>
        </p:nvSpPr>
        <p:spPr>
          <a:xfrm>
            <a:off x="3885010" y="-6350"/>
            <a:ext cx="3319198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712" name="object 5"/>
          <p:cNvSpPr txBox="1">
            <a:spLocks noChangeArrowheads="1"/>
          </p:cNvSpPr>
          <p:nvPr/>
        </p:nvSpPr>
        <p:spPr bwMode="auto">
          <a:xfrm>
            <a:off x="3654558" y="60326"/>
            <a:ext cx="3831696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CF4520"/>
                </a:solidFill>
                <a:latin typeface="Trebuchet MS" pitchFamily="34" charset="0"/>
              </a:rPr>
              <a:t>Подача заявления в НЦЗН</a:t>
            </a:r>
          </a:p>
        </p:txBody>
      </p:sp>
      <p:sp>
        <p:nvSpPr>
          <p:cNvPr id="71777" name="object 36"/>
          <p:cNvSpPr/>
          <p:nvPr/>
        </p:nvSpPr>
        <p:spPr bwMode="auto">
          <a:xfrm>
            <a:off x="3885010" y="422275"/>
            <a:ext cx="3307159" cy="482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Прямоугольник 105"/>
          <p:cNvSpPr/>
          <p:nvPr/>
        </p:nvSpPr>
        <p:spPr>
          <a:xfrm>
            <a:off x="3823098" y="376238"/>
            <a:ext cx="3522133" cy="4154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12573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spc="2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Посещение</a:t>
            </a:r>
            <a:r>
              <a:rPr lang="ru-RU" sz="1050" b="1" kern="0" spc="-8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Н</a:t>
            </a:r>
            <a:r>
              <a:rPr lang="ru-RU" sz="1050" b="1" kern="0" spc="6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ЦЗН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с 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минимальными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затратами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времени</a:t>
            </a:r>
            <a:r>
              <a:rPr lang="ru-RU" sz="1050" b="1" kern="0" spc="7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усилий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максимальным </a:t>
            </a:r>
            <a:r>
              <a:rPr lang="ru-RU" sz="1050" b="1" kern="0" spc="-1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комфортом</a:t>
            </a:r>
            <a:endParaRPr lang="ru-RU" sz="1050" b="1" kern="0" dirty="0">
              <a:solidFill>
                <a:srgbClr val="CF452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1778" name="object 36"/>
          <p:cNvSpPr/>
          <p:nvPr/>
        </p:nvSpPr>
        <p:spPr bwMode="auto">
          <a:xfrm>
            <a:off x="3895329" y="976313"/>
            <a:ext cx="1587367" cy="76041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1" name="object 38"/>
          <p:cNvSpPr txBox="1"/>
          <p:nvPr/>
        </p:nvSpPr>
        <p:spPr>
          <a:xfrm>
            <a:off x="3893608" y="990601"/>
            <a:ext cx="1554692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Смогу ли я сразу попасть на прием или придется ждать?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вода и стулья, столы?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Много ли людей в помещении?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получить услугу?</a:t>
            </a:r>
          </a:p>
        </p:txBody>
      </p:sp>
      <p:sp>
        <p:nvSpPr>
          <p:cNvPr id="71779" name="object 36"/>
          <p:cNvSpPr/>
          <p:nvPr/>
        </p:nvSpPr>
        <p:spPr bwMode="auto">
          <a:xfrm>
            <a:off x="5618560" y="977900"/>
            <a:ext cx="1585648" cy="762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2" name="object 38"/>
          <p:cNvSpPr txBox="1"/>
          <p:nvPr/>
        </p:nvSpPr>
        <p:spPr>
          <a:xfrm>
            <a:off x="5623719" y="958850"/>
            <a:ext cx="1549533" cy="75148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прием только дистанционный, что нужно сделать?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Кто может разъяснить?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я не зарегистрирована на ЕЦП нет учетной записи, смогу я получить услугу?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1780" name="object 36"/>
          <p:cNvSpPr/>
          <p:nvPr/>
        </p:nvSpPr>
        <p:spPr bwMode="auto">
          <a:xfrm>
            <a:off x="3895329" y="1801814"/>
            <a:ext cx="1587367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6" name="object 38"/>
          <p:cNvSpPr txBox="1"/>
          <p:nvPr/>
        </p:nvSpPr>
        <p:spPr>
          <a:xfrm>
            <a:off x="3922845" y="1901826"/>
            <a:ext cx="1525455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Обеспечение комфортности и удобства внутреннего помещения НЦЗН, пребывания граждан. Обеспечение информирования граждан о способах получения услуг и сервисов НЦЗН</a:t>
            </a:r>
          </a:p>
        </p:txBody>
      </p:sp>
      <p:sp>
        <p:nvSpPr>
          <p:cNvPr id="71781" name="object 36"/>
          <p:cNvSpPr/>
          <p:nvPr/>
        </p:nvSpPr>
        <p:spPr bwMode="auto">
          <a:xfrm>
            <a:off x="5620280" y="1801814"/>
            <a:ext cx="1587368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5554927" y="1768475"/>
            <a:ext cx="1728391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Информирование о необходимости регистрации на платформе «Работа в России» и портале «Госуслуги». Обеспечение возможности использовать компьютер НЦЗН для самостоятельной регистрации</a:t>
            </a:r>
          </a:p>
        </p:txBody>
      </p:sp>
      <p:sp>
        <p:nvSpPr>
          <p:cNvPr id="71782" name="object 36"/>
          <p:cNvSpPr/>
          <p:nvPr/>
        </p:nvSpPr>
        <p:spPr bwMode="auto">
          <a:xfrm>
            <a:off x="3902208" y="4816476"/>
            <a:ext cx="1587367" cy="19415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3913385" y="4857752"/>
            <a:ext cx="1559852" cy="162865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Установка понятной удобной навигации в помещении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работе с работодателями, первичному консультированию представителей предприятий ОПК о возможностях поиска сотрудников 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получения мер поддержки.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работодателей о способах обращения в НЦЗН на сайте,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работодателей о  необходимости регистрации на цифровых платформах на сайте НЦЗН, в социальных сетях.</a:t>
            </a:r>
          </a:p>
        </p:txBody>
      </p:sp>
      <p:sp>
        <p:nvSpPr>
          <p:cNvPr id="71783" name="object 36"/>
          <p:cNvSpPr/>
          <p:nvPr/>
        </p:nvSpPr>
        <p:spPr bwMode="auto">
          <a:xfrm>
            <a:off x="5618560" y="4816476"/>
            <a:ext cx="1585648" cy="19351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3" name="TextBox 18"/>
          <p:cNvSpPr txBox="1"/>
          <p:nvPr/>
        </p:nvSpPr>
        <p:spPr>
          <a:xfrm>
            <a:off x="5565246" y="4779963"/>
            <a:ext cx="1724952" cy="18158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Обеспечение ответов на поступающие вопросы о регистрации. Подготовка и публикация информационных материалов, видеороликов о способах обращения в  НЦЗН, в том числе в электронном виде.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Обеспечение понятности информации.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консультированию по вопросам взаимодействия с работодателями.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Подготовка, печать и публикация инструкций о самостоятельной регистрации на цифровых платформах. </a:t>
            </a:r>
          </a:p>
        </p:txBody>
      </p:sp>
      <p:sp>
        <p:nvSpPr>
          <p:cNvPr id="71784" name="object 36"/>
          <p:cNvSpPr/>
          <p:nvPr/>
        </p:nvSpPr>
        <p:spPr bwMode="auto">
          <a:xfrm>
            <a:off x="3888450" y="4495800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0" name="object 38"/>
          <p:cNvSpPr txBox="1"/>
          <p:nvPr/>
        </p:nvSpPr>
        <p:spPr>
          <a:xfrm>
            <a:off x="3713031" y="4557713"/>
            <a:ext cx="3676915" cy="120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71785" name="object 36"/>
          <p:cNvSpPr/>
          <p:nvPr/>
        </p:nvSpPr>
        <p:spPr bwMode="auto">
          <a:xfrm>
            <a:off x="3881570" y="3956051"/>
            <a:ext cx="3314038" cy="4492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1" name="object 38"/>
          <p:cNvSpPr txBox="1"/>
          <p:nvPr/>
        </p:nvSpPr>
        <p:spPr>
          <a:xfrm>
            <a:off x="3912527" y="3956051"/>
            <a:ext cx="3279642" cy="335990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Недостаточная осведомленность администратора о предприятиях ОПК.. Сотрудники НЦЗН испытывают трудность в предоставлении информации об оказании услуг в электронной форме, о регистрации работодателей на ЕЦП.</a:t>
            </a:r>
          </a:p>
        </p:txBody>
      </p:sp>
      <p:sp>
        <p:nvSpPr>
          <p:cNvPr id="71786" name="object 36"/>
          <p:cNvSpPr/>
          <p:nvPr/>
        </p:nvSpPr>
        <p:spPr bwMode="auto">
          <a:xfrm>
            <a:off x="3895329" y="3643313"/>
            <a:ext cx="3296840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7" name="object 38"/>
          <p:cNvSpPr txBox="1"/>
          <p:nvPr/>
        </p:nvSpPr>
        <p:spPr>
          <a:xfrm>
            <a:off x="3912527" y="3659188"/>
            <a:ext cx="3279642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Анализ писем (обращений) граждан (через книгу жалоб, электронный терминал, по электронной почте, в социальных сетях). Анализ жалоб.</a:t>
            </a:r>
          </a:p>
        </p:txBody>
      </p:sp>
      <p:pic>
        <p:nvPicPr>
          <p:cNvPr id="70733" name="Рисунок 7178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3097214"/>
            <a:ext cx="484981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4" name="Рисунок 7178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228" y="2760664"/>
            <a:ext cx="670719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5" name="Рисунок 7179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46" y="2782888"/>
            <a:ext cx="50905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6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4" y="3038476"/>
            <a:ext cx="5262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7" name="Рисунок 7179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677" y="2803525"/>
            <a:ext cx="75842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8" name="Рисунок 717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73" y="2932113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9" name="Рисунок 7179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7" y="3113088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0" name="Рисунок 7179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96" y="2859088"/>
            <a:ext cx="275167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1" name="Равно 71800"/>
          <p:cNvSpPr/>
          <p:nvPr/>
        </p:nvSpPr>
        <p:spPr>
          <a:xfrm>
            <a:off x="6327115" y="3155950"/>
            <a:ext cx="484981" cy="292100"/>
          </a:xfrm>
          <a:prstGeom prst="mathEqual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36"/>
          <p:cNvSpPr/>
          <p:nvPr/>
        </p:nvSpPr>
        <p:spPr bwMode="auto">
          <a:xfrm>
            <a:off x="7646194" y="4395789"/>
            <a:ext cx="2141141" cy="4206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" name="object 36"/>
          <p:cNvSpPr/>
          <p:nvPr/>
        </p:nvSpPr>
        <p:spPr bwMode="auto">
          <a:xfrm>
            <a:off x="7622116" y="3824288"/>
            <a:ext cx="2141141" cy="5238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592881" y="4343401"/>
            <a:ext cx="2191015" cy="52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Завышенные требования работодателя. 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Завышенные ожидания соискателей. 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Невысокая конкурентная способность кандидатов на рынке труда.</a:t>
            </a:r>
          </a:p>
        </p:txBody>
      </p:sp>
      <p:sp>
        <p:nvSpPr>
          <p:cNvPr id="123" name="object 38"/>
          <p:cNvSpPr txBox="1"/>
          <p:nvPr/>
        </p:nvSpPr>
        <p:spPr>
          <a:xfrm>
            <a:off x="7627277" y="3850716"/>
            <a:ext cx="2136641" cy="443712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Принятое решение работодателя (кандидат не подходит по результатам собеседования-не соответствие заявленным требованиям и условиям, требуемой квалификации и т. п.)).</a:t>
            </a:r>
          </a:p>
        </p:txBody>
      </p:sp>
      <p:pic>
        <p:nvPicPr>
          <p:cNvPr id="70746" name="Рисунок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19405" y="2455864"/>
            <a:ext cx="388937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7" name="Рисунок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36943" y="2462213"/>
            <a:ext cx="3921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8" name="Рисунок 2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23458" y="247332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9" name="Рисунок 2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680" y="3077260"/>
            <a:ext cx="792691" cy="73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50" name="Рисунок 2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99588" y="2455863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Левая фигурная скобка 27"/>
          <p:cNvSpPr/>
          <p:nvPr/>
        </p:nvSpPr>
        <p:spPr>
          <a:xfrm rot="16200000">
            <a:off x="8537445" y="1748102"/>
            <a:ext cx="336550" cy="2304521"/>
          </a:xfrm>
          <a:prstGeom prst="leftBrace">
            <a:avLst>
              <a:gd name="adj1" fmla="val 8333"/>
              <a:gd name="adj2" fmla="val 50949"/>
            </a:avLst>
          </a:prstGeom>
          <a:ln w="12700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068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02695" y="0"/>
            <a:ext cx="2105025" cy="68580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9586" y="-12423"/>
            <a:ext cx="2094706" cy="6858000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8" y="-11111"/>
            <a:ext cx="5721747" cy="6845300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object 2"/>
          <p:cNvSpPr/>
          <p:nvPr/>
        </p:nvSpPr>
        <p:spPr>
          <a:xfrm>
            <a:off x="5764742" y="-19050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686" name="object 3"/>
          <p:cNvSpPr txBox="1">
            <a:spLocks noChangeArrowheads="1"/>
          </p:cNvSpPr>
          <p:nvPr/>
        </p:nvSpPr>
        <p:spPr bwMode="auto">
          <a:xfrm>
            <a:off x="5517092" y="-82550"/>
            <a:ext cx="248681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Получение </a:t>
            </a:r>
          </a:p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результата</a:t>
            </a:r>
          </a:p>
        </p:txBody>
      </p:sp>
      <p:sp>
        <p:nvSpPr>
          <p:cNvPr id="19" name="object 36"/>
          <p:cNvSpPr/>
          <p:nvPr/>
        </p:nvSpPr>
        <p:spPr bwMode="auto">
          <a:xfrm>
            <a:off x="7866328" y="460375"/>
            <a:ext cx="1964002" cy="342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2" name="Прямоугольник 62"/>
          <p:cNvSpPr/>
          <p:nvPr/>
        </p:nvSpPr>
        <p:spPr>
          <a:xfrm>
            <a:off x="7840531" y="411163"/>
            <a:ext cx="1964002" cy="4000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Оставить отзыв об опыте взаимодействия с НЦЗН</a:t>
            </a:r>
          </a:p>
        </p:txBody>
      </p:sp>
      <p:sp>
        <p:nvSpPr>
          <p:cNvPr id="73" name="object 36"/>
          <p:cNvSpPr/>
          <p:nvPr/>
        </p:nvSpPr>
        <p:spPr bwMode="auto">
          <a:xfrm>
            <a:off x="271728" y="450851"/>
            <a:ext cx="5190331" cy="3524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6" name="object 36"/>
          <p:cNvSpPr/>
          <p:nvPr/>
        </p:nvSpPr>
        <p:spPr bwMode="auto">
          <a:xfrm>
            <a:off x="259690" y="906465"/>
            <a:ext cx="2498857" cy="87824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Квалифицированного ли сотрудника мне подобрали в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Справится ли соискатель с работой?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 какой срок он освоит свой функционал и вольется в коллектив?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Сложатся ли у нас долгосрочные отношения?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Сможет ли сотрудник брать на себя и выполнять дополнительные обязанности?</a:t>
            </a:r>
          </a:p>
        </p:txBody>
      </p:sp>
      <p:sp>
        <p:nvSpPr>
          <p:cNvPr id="79" name="object 36"/>
          <p:cNvSpPr/>
          <p:nvPr/>
        </p:nvSpPr>
        <p:spPr bwMode="auto">
          <a:xfrm>
            <a:off x="244211" y="1845037"/>
            <a:ext cx="2514335" cy="791801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6" name="object 37"/>
          <p:cNvSpPr/>
          <p:nvPr/>
        </p:nvSpPr>
        <p:spPr>
          <a:xfrm>
            <a:off x="257969" y="5626103"/>
            <a:ext cx="5212689" cy="108743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8" name="Прямоугольник 153"/>
          <p:cNvSpPr/>
          <p:nvPr/>
        </p:nvSpPr>
        <p:spPr>
          <a:xfrm>
            <a:off x="220134" y="464727"/>
            <a:ext cx="5279760" cy="27699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Поиск соискателей и проведение обратного отбора. </a:t>
            </a:r>
          </a:p>
        </p:txBody>
      </p:sp>
      <p:sp>
        <p:nvSpPr>
          <p:cNvPr id="89" name="object 38"/>
          <p:cNvSpPr txBox="1"/>
          <p:nvPr/>
        </p:nvSpPr>
        <p:spPr>
          <a:xfrm>
            <a:off x="249371" y="893763"/>
            <a:ext cx="2519494" cy="12054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272753" y="5577903"/>
            <a:ext cx="5183117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 Обеспечение точечного информирования работодателя о ходе подбора сотрудников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Обучение кадровых консультантов НЦЗН моделям взаимодействия с работодателями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Постоянное сопровождение работодателя с целью выяснения его потребностей и привлечения для участия в программах государственной поддержки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Подготовка книги работодателя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Оформление помещения ЦЗН в соответствии с руководством по фирменному стилю.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Оформление помещение для комфортного времяпрепровождения.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Составление резюме для соискателя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</a:rPr>
              <a:t>П</a:t>
            </a: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одготовка соискателя к собеседованию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800" dirty="0">
              <a:solidFill>
                <a:srgbClr val="0033A0"/>
              </a:solidFill>
              <a:latin typeface="Calibri"/>
              <a:cs typeface="+mn-cs"/>
            </a:endParaRPr>
          </a:p>
        </p:txBody>
      </p:sp>
      <p:sp>
        <p:nvSpPr>
          <p:cNvPr id="92" name="object 36"/>
          <p:cNvSpPr/>
          <p:nvPr/>
        </p:nvSpPr>
        <p:spPr bwMode="auto">
          <a:xfrm>
            <a:off x="2988998" y="1843452"/>
            <a:ext cx="2481660" cy="791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9" name="object 38"/>
          <p:cNvSpPr txBox="1"/>
          <p:nvPr/>
        </p:nvSpPr>
        <p:spPr>
          <a:xfrm>
            <a:off x="3025533" y="1854544"/>
            <a:ext cx="2442104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Максимально информативно и полно проконсультировать гражданина о предстоящем обратном отборе, месте  Обеспечить оптимальное место проведения обратного отбора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Обеспечить проведение обратного отбора необходимым оборудованием, предметами мебели, канцелярией.</a:t>
            </a:r>
          </a:p>
        </p:txBody>
      </p:sp>
      <p:sp>
        <p:nvSpPr>
          <p:cNvPr id="100" name="object 38"/>
          <p:cNvSpPr txBox="1"/>
          <p:nvPr/>
        </p:nvSpPr>
        <p:spPr>
          <a:xfrm>
            <a:off x="283161" y="1864413"/>
            <a:ext cx="2448983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Удовлетворить потребность работодателя в сотрудниках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Выстроить с работодателем долгосрочное эффективное взаимодействие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Трудоустройство граждан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Анализ рынка труда и прогнозирование потребностей работодателей в кадрах.</a:t>
            </a:r>
          </a:p>
        </p:txBody>
      </p:sp>
      <p:sp>
        <p:nvSpPr>
          <p:cNvPr id="105" name="object 36"/>
          <p:cNvSpPr/>
          <p:nvPr/>
        </p:nvSpPr>
        <p:spPr bwMode="auto">
          <a:xfrm>
            <a:off x="3006196" y="914400"/>
            <a:ext cx="2467902" cy="8703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7" name="object 38"/>
          <p:cNvSpPr txBox="1"/>
          <p:nvPr/>
        </p:nvSpPr>
        <p:spPr>
          <a:xfrm>
            <a:off x="2985222" y="1108756"/>
            <a:ext cx="2467902" cy="551434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Где именно будет проходить обратный отбор?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В каком формате будет проходить обратный отбор (индивидуальный/групповой)?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Можно ли выбрать  формат?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257969" y="1"/>
            <a:ext cx="5204090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2" name="object 7"/>
          <p:cNvSpPr txBox="1">
            <a:spLocks noChangeArrowheads="1"/>
          </p:cNvSpPr>
          <p:nvPr/>
        </p:nvSpPr>
        <p:spPr bwMode="auto">
          <a:xfrm>
            <a:off x="146182" y="48418"/>
            <a:ext cx="543626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dirty="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Взаимодействие с соискателями</a:t>
            </a:r>
          </a:p>
        </p:txBody>
      </p:sp>
      <p:sp>
        <p:nvSpPr>
          <p:cNvPr id="9" name="object 36"/>
          <p:cNvSpPr/>
          <p:nvPr/>
        </p:nvSpPr>
        <p:spPr bwMode="auto">
          <a:xfrm>
            <a:off x="240435" y="4376738"/>
            <a:ext cx="5233663" cy="447674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object 37"/>
          <p:cNvSpPr/>
          <p:nvPr/>
        </p:nvSpPr>
        <p:spPr>
          <a:xfrm>
            <a:off x="249371" y="5313366"/>
            <a:ext cx="5233663" cy="2524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5" name="object 38"/>
          <p:cNvSpPr txBox="1">
            <a:spLocks noChangeArrowheads="1"/>
          </p:cNvSpPr>
          <p:nvPr/>
        </p:nvSpPr>
        <p:spPr bwMode="auto">
          <a:xfrm>
            <a:off x="978457" y="5373690"/>
            <a:ext cx="38179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ГКУ НО НЦЗН</a:t>
            </a:r>
          </a:p>
          <a:p>
            <a:pPr algn="just" eaLnBrk="1" hangingPunct="1"/>
            <a:endParaRPr lang="ru-RU" altLang="ru-RU" sz="700" dirty="0">
              <a:solidFill>
                <a:srgbClr val="0033A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198463" y="4338638"/>
            <a:ext cx="5212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700" dirty="0">
                <a:solidFill>
                  <a:srgbClr val="0033A0"/>
                </a:solidFill>
                <a:latin typeface="Trebuchet MS" pitchFamily="34" charset="0"/>
              </a:rPr>
              <a:t>    Анкетирование</a:t>
            </a:r>
          </a:p>
          <a:p>
            <a:pPr algn="ctr"/>
            <a:r>
              <a:rPr lang="ru-RU" sz="700" dirty="0">
                <a:solidFill>
                  <a:srgbClr val="0033A0"/>
                </a:solidFill>
                <a:latin typeface="Trebuchet MS" pitchFamily="34" charset="0"/>
              </a:rPr>
              <a:t>    Анализ обращений работодателей</a:t>
            </a:r>
          </a:p>
          <a:p>
            <a:pPr algn="ctr"/>
            <a:r>
              <a:rPr lang="ru-RU" sz="700" dirty="0">
                <a:solidFill>
                  <a:srgbClr val="0033A0"/>
                </a:solidFill>
                <a:latin typeface="Trebuchet MS" pitchFamily="34" charset="0"/>
              </a:rPr>
              <a:t>    Опрос на сайте ГКУ НО «НЦЗН» и социальных сетях</a:t>
            </a:r>
          </a:p>
          <a:p>
            <a:pPr algn="ctr"/>
            <a:r>
              <a:rPr lang="ru-RU" sz="700" dirty="0">
                <a:solidFill>
                  <a:srgbClr val="0033A0"/>
                </a:solidFill>
                <a:latin typeface="Trebuchet MS" pitchFamily="34" charset="0"/>
              </a:rPr>
              <a:t>    Опрос на выходе</a:t>
            </a:r>
          </a:p>
        </p:txBody>
      </p:sp>
      <p:sp>
        <p:nvSpPr>
          <p:cNvPr id="18" name="object 37"/>
          <p:cNvSpPr/>
          <p:nvPr/>
        </p:nvSpPr>
        <p:spPr>
          <a:xfrm>
            <a:off x="267974" y="4884760"/>
            <a:ext cx="5202369" cy="3634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8"/>
          <p:cNvSpPr txBox="1"/>
          <p:nvPr/>
        </p:nvSpPr>
        <p:spPr>
          <a:xfrm>
            <a:off x="333326" y="4900614"/>
            <a:ext cx="5190331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Некомпетентность сотрудников,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Формальный подход к заявителю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Отсутствие опыта профессионального взаимодействия с предприятиями ОПК </a:t>
            </a:r>
          </a:p>
        </p:txBody>
      </p:sp>
      <p:pic>
        <p:nvPicPr>
          <p:cNvPr id="71711" name="Рисунок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098" y="3022601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2" name="Рисунок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994" y="3024188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Соединитель: изогнутый 49"/>
          <p:cNvCxnSpPr>
            <a:endCxn id="71755" idx="1"/>
          </p:cNvCxnSpPr>
          <p:nvPr/>
        </p:nvCxnSpPr>
        <p:spPr>
          <a:xfrm rot="10800000" flipH="1" flipV="1">
            <a:off x="-12039" y="3375025"/>
            <a:ext cx="300964" cy="508000"/>
          </a:xfrm>
          <a:prstGeom prst="curvedConnector3">
            <a:avLst>
              <a:gd name="adj1" fmla="val 44439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: изогнутый 63"/>
          <p:cNvCxnSpPr>
            <a:endCxn id="71712" idx="2"/>
          </p:cNvCxnSpPr>
          <p:nvPr/>
        </p:nvCxnSpPr>
        <p:spPr>
          <a:xfrm rot="5400000" flipH="1" flipV="1">
            <a:off x="2060576" y="3284142"/>
            <a:ext cx="130175" cy="1496219"/>
          </a:xfrm>
          <a:prstGeom prst="curvedConnector3">
            <a:avLst>
              <a:gd name="adj1" fmla="val -175826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/>
          <p:cNvCxnSpPr>
            <a:stCxn id="71712" idx="0"/>
            <a:endCxn id="71711" idx="1"/>
          </p:cNvCxnSpPr>
          <p:nvPr/>
        </p:nvCxnSpPr>
        <p:spPr>
          <a:xfrm rot="16200000" flipH="1">
            <a:off x="3113485" y="2784476"/>
            <a:ext cx="469900" cy="949325"/>
          </a:xfrm>
          <a:prstGeom prst="curvedConnector4">
            <a:avLst>
              <a:gd name="adj1" fmla="val -48671"/>
              <a:gd name="adj2" fmla="val 76906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ject 36"/>
          <p:cNvSpPr/>
          <p:nvPr/>
        </p:nvSpPr>
        <p:spPr bwMode="auto">
          <a:xfrm>
            <a:off x="5763023" y="451486"/>
            <a:ext cx="1993238" cy="41835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Прямоугольник 61"/>
          <p:cNvSpPr/>
          <p:nvPr/>
        </p:nvSpPr>
        <p:spPr>
          <a:xfrm>
            <a:off x="5619419" y="246916"/>
            <a:ext cx="2168658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CF452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Закрытие вакансий в кротчайшие сроки</a:t>
            </a:r>
          </a:p>
          <a:p>
            <a:pPr marL="226698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1" kern="0" dirty="0">
              <a:solidFill>
                <a:srgbClr val="CF4520"/>
              </a:solidFill>
              <a:latin typeface="Trebuchet MS" panose="020B0603020202020204" pitchFamily="34" charset="0"/>
              <a:ea typeface="Calibri"/>
              <a:cs typeface="Trebuchet MS"/>
            </a:endParaRPr>
          </a:p>
        </p:txBody>
      </p:sp>
      <p:sp>
        <p:nvSpPr>
          <p:cNvPr id="81" name="object 36"/>
          <p:cNvSpPr/>
          <p:nvPr/>
        </p:nvSpPr>
        <p:spPr bwMode="auto">
          <a:xfrm>
            <a:off x="5759583" y="906466"/>
            <a:ext cx="1993238" cy="88237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9" name="object 38"/>
          <p:cNvSpPr txBox="1"/>
          <p:nvPr/>
        </p:nvSpPr>
        <p:spPr>
          <a:xfrm>
            <a:off x="5775108" y="900114"/>
            <a:ext cx="1991519" cy="8745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помощь от НЦЗН в период адаптации нового сотрудника?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Могу ли я надеяться на помощь НЦЗН в обучении соискателя?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соискатель соответствовать ожиданиям?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дальнейшее сопровождение от НЦЗН после трудоустройства?</a:t>
            </a: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87" name="object 36"/>
          <p:cNvSpPr/>
          <p:nvPr/>
        </p:nvSpPr>
        <p:spPr bwMode="auto">
          <a:xfrm>
            <a:off x="5769902" y="1851025"/>
            <a:ext cx="1993238" cy="63500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0" name="object 38"/>
          <p:cNvSpPr txBox="1"/>
          <p:nvPr/>
        </p:nvSpPr>
        <p:spPr>
          <a:xfrm>
            <a:off x="5795036" y="1858688"/>
            <a:ext cx="1924470" cy="659156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Обеспечить эффективную работу  специалистов НЦЗН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Обучение сотрудников НЦЗН работе с работодателями и грамотному предоставлению услуг.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700" dirty="0">
              <a:solidFill>
                <a:srgbClr val="CF452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91" name="object 36"/>
          <p:cNvSpPr/>
          <p:nvPr/>
        </p:nvSpPr>
        <p:spPr bwMode="auto">
          <a:xfrm>
            <a:off x="5754424" y="4376737"/>
            <a:ext cx="1993239" cy="4476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4" name="object 36"/>
          <p:cNvSpPr/>
          <p:nvPr/>
        </p:nvSpPr>
        <p:spPr bwMode="auto">
          <a:xfrm>
            <a:off x="5759583" y="5817340"/>
            <a:ext cx="1993238" cy="89143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779779" y="5891178"/>
            <a:ext cx="1933046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Обучение сотрудников НЦЗН грамотному предоставлению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Внедрение материального и нематериального стимулирования сотрудников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Тесное взаимодействие с работодателем после трудоустройства.</a:t>
            </a: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5" name="object 36"/>
          <p:cNvSpPr/>
          <p:nvPr/>
        </p:nvSpPr>
        <p:spPr bwMode="auto">
          <a:xfrm>
            <a:off x="5754424" y="5561750"/>
            <a:ext cx="1993238" cy="215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26" name="object 38"/>
          <p:cNvSpPr txBox="1">
            <a:spLocks noChangeArrowheads="1"/>
          </p:cNvSpPr>
          <p:nvPr/>
        </p:nvSpPr>
        <p:spPr bwMode="auto">
          <a:xfrm>
            <a:off x="6130849" y="5618025"/>
            <a:ext cx="129672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 dirty="0">
                <a:solidFill>
                  <a:srgbClr val="CF4520"/>
                </a:solidFill>
                <a:latin typeface="Trebuchet MS" pitchFamily="34" charset="0"/>
                <a:cs typeface="Calibri" pitchFamily="34" charset="0"/>
              </a:rPr>
              <a:t>Директор ГКУ НО «НЦЗН»</a:t>
            </a:r>
            <a:endParaRPr lang="ru-RU" altLang="ru-RU" sz="600" dirty="0">
              <a:solidFill>
                <a:srgbClr val="CF452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96" name="object 36"/>
          <p:cNvSpPr/>
          <p:nvPr/>
        </p:nvSpPr>
        <p:spPr bwMode="auto">
          <a:xfrm>
            <a:off x="5756143" y="4875832"/>
            <a:ext cx="1993238" cy="64622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2" name="object 38"/>
          <p:cNvSpPr txBox="1"/>
          <p:nvPr/>
        </p:nvSpPr>
        <p:spPr>
          <a:xfrm>
            <a:off x="5814498" y="4875832"/>
            <a:ext cx="1933329" cy="766878"/>
          </a:xfrm>
          <a:prstGeom prst="rect">
            <a:avLst/>
          </a:prstGeom>
          <a:noFill/>
          <a:ln>
            <a:noFill/>
          </a:ln>
        </p:spPr>
        <p:txBody>
          <a:bodyPr wrap="square" lIns="0" tIns="12701" rIns="0" bIns="0">
            <a:spAutoFit/>
          </a:bodyPr>
          <a:lstStyle/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Отсутствие времени у специалиста для индивидуального сопровождения работодателей.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kern="0" dirty="0">
                <a:solidFill>
                  <a:srgbClr val="CF4520"/>
                </a:solidFill>
                <a:latin typeface="Trebuchet MS" panose="020B0603020202020204" pitchFamily="34" charset="0"/>
                <a:cs typeface="Calibri"/>
              </a:rPr>
              <a:t>Отсутствие внимания к заявителю.</a:t>
            </a:r>
          </a:p>
          <a:p>
            <a:pPr indent="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kern="0" dirty="0">
                <a:solidFill>
                  <a:srgbClr val="CF4520"/>
                </a:solidFill>
                <a:latin typeface="Trebuchet MS" panose="020B0603020202020204" pitchFamily="34" charset="0"/>
                <a:cs typeface="Calibri"/>
              </a:rPr>
              <a:t>Отсутствие обучения по работе и общению с заявителями.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0" name="object 38"/>
          <p:cNvSpPr txBox="1"/>
          <p:nvPr/>
        </p:nvSpPr>
        <p:spPr>
          <a:xfrm>
            <a:off x="5780220" y="4435869"/>
            <a:ext cx="1936485" cy="33599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Статистика по трудоустроенным гражданам на предприятия ОПК.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Анализ обращений работодателей</a:t>
            </a:r>
          </a:p>
        </p:txBody>
      </p:sp>
      <p:pic>
        <p:nvPicPr>
          <p:cNvPr id="71730" name="Рисунок 1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81627" y="2728913"/>
            <a:ext cx="76676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1" name="Рисунок 1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144" y="3302000"/>
            <a:ext cx="978561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9" name="Соединитель: изогнутый 108"/>
          <p:cNvCxnSpPr>
            <a:cxnSpLocks/>
          </p:cNvCxnSpPr>
          <p:nvPr/>
        </p:nvCxnSpPr>
        <p:spPr>
          <a:xfrm>
            <a:off x="4841215" y="3494088"/>
            <a:ext cx="1405069" cy="720725"/>
          </a:xfrm>
          <a:prstGeom prst="curvedConnector3">
            <a:avLst>
              <a:gd name="adj1" fmla="val 50000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: изогнутый 112"/>
          <p:cNvCxnSpPr>
            <a:stCxn id="71731" idx="3"/>
            <a:endCxn id="71730" idx="0"/>
          </p:cNvCxnSpPr>
          <p:nvPr/>
        </p:nvCxnSpPr>
        <p:spPr>
          <a:xfrm flipV="1">
            <a:off x="6734705" y="2728914"/>
            <a:ext cx="631164" cy="1023937"/>
          </a:xfrm>
          <a:prstGeom prst="curvedConnector4">
            <a:avLst>
              <a:gd name="adj1" fmla="val 17042"/>
              <a:gd name="adj2" fmla="val 122314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bject 2"/>
          <p:cNvSpPr/>
          <p:nvPr/>
        </p:nvSpPr>
        <p:spPr>
          <a:xfrm>
            <a:off x="7852569" y="1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35" name="object 5"/>
          <p:cNvSpPr txBox="1">
            <a:spLocks noGrp="1"/>
          </p:cNvSpPr>
          <p:nvPr>
            <p:ph type="title"/>
          </p:nvPr>
        </p:nvSpPr>
        <p:spPr>
          <a:xfrm>
            <a:off x="7343511" y="-26988"/>
            <a:ext cx="2486819" cy="439738"/>
          </a:xfrm>
        </p:spPr>
        <p:txBody>
          <a:bodyPr tIns="29846"/>
          <a:lstStyle>
            <a:lvl1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9191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3763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8335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2907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algn="ctr" eaLnBrk="1" hangingPunct="1">
              <a:lnSpc>
                <a:spcPts val="1575"/>
              </a:lnSpc>
              <a:spcBef>
                <a:spcPts val="238"/>
              </a:spcBef>
            </a:pPr>
            <a:r>
              <a:rPr altLang="ru-RU" sz="1600" b="1" dirty="0">
                <a:solidFill>
                  <a:srgbClr val="577EF9"/>
                </a:solidFill>
              </a:rPr>
              <a:t>       Оценка </a:t>
            </a:r>
            <a:br>
              <a:rPr altLang="ru-RU" sz="1600" b="1" dirty="0">
                <a:solidFill>
                  <a:srgbClr val="577EF9"/>
                </a:solidFill>
              </a:rPr>
            </a:br>
            <a:r>
              <a:rPr altLang="ru-RU" sz="1600" b="1" dirty="0">
                <a:solidFill>
                  <a:srgbClr val="577EF9"/>
                </a:solidFill>
              </a:rPr>
              <a:t>работы НЦЗН</a:t>
            </a:r>
          </a:p>
        </p:txBody>
      </p:sp>
      <p:sp>
        <p:nvSpPr>
          <p:cNvPr id="115" name="object 36"/>
          <p:cNvSpPr/>
          <p:nvPr/>
        </p:nvSpPr>
        <p:spPr bwMode="auto">
          <a:xfrm>
            <a:off x="7874927" y="911225"/>
            <a:ext cx="1964002" cy="3444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1" name="object 38"/>
          <p:cNvSpPr txBox="1"/>
          <p:nvPr/>
        </p:nvSpPr>
        <p:spPr>
          <a:xfrm>
            <a:off x="7990152" y="915988"/>
            <a:ext cx="1673358" cy="3349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Надо ли мне поделиться успехом?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 осудят ли меня?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Где оставить свой отзыв?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6" name="object 36"/>
          <p:cNvSpPr/>
          <p:nvPr/>
        </p:nvSpPr>
        <p:spPr bwMode="auto">
          <a:xfrm>
            <a:off x="7873207" y="1379539"/>
            <a:ext cx="1964002" cy="3444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" name="object 38"/>
          <p:cNvSpPr txBox="1"/>
          <p:nvPr/>
        </p:nvSpPr>
        <p:spPr>
          <a:xfrm>
            <a:off x="8021109" y="1441450"/>
            <a:ext cx="1688835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Обеспечить работу механизма сбора и анализа обратной связи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7" name="object 36"/>
          <p:cNvSpPr/>
          <p:nvPr/>
        </p:nvSpPr>
        <p:spPr bwMode="auto">
          <a:xfrm>
            <a:off x="7873207" y="5532439"/>
            <a:ext cx="1964002" cy="11906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897282" y="5668682"/>
            <a:ext cx="1907250" cy="982321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Создание и внедрение механизмов сбора и анализа обратной связи в различные каналы взаимодействия с гражданами, в том числе на сайте НЦЗН,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Обеспечить наличие и доступность книги отзывов и предложений в помещении 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Обучить сотрудников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анализу и работе с негативными и положительными отзывами.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8" name="object 36"/>
          <p:cNvSpPr/>
          <p:nvPr/>
        </p:nvSpPr>
        <p:spPr bwMode="auto">
          <a:xfrm>
            <a:off x="7871488" y="5210176"/>
            <a:ext cx="1964002" cy="2127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7" name="object 38"/>
          <p:cNvSpPr txBox="1"/>
          <p:nvPr/>
        </p:nvSpPr>
        <p:spPr>
          <a:xfrm>
            <a:off x="7909323" y="5237164"/>
            <a:ext cx="1826419" cy="2127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Директор ГКУ НО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9" name="object 36"/>
          <p:cNvSpPr/>
          <p:nvPr/>
        </p:nvSpPr>
        <p:spPr bwMode="auto">
          <a:xfrm>
            <a:off x="7866328" y="4781550"/>
            <a:ext cx="1964002" cy="33813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6" name="object 38"/>
          <p:cNvSpPr txBox="1"/>
          <p:nvPr/>
        </p:nvSpPr>
        <p:spPr>
          <a:xfrm>
            <a:off x="7881806" y="4767263"/>
            <a:ext cx="1955403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Отсутствие эффективного механизма сбора обратной связи, нежелание работодателей дать обратную связь.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0" name="object 36"/>
          <p:cNvSpPr/>
          <p:nvPr/>
        </p:nvSpPr>
        <p:spPr bwMode="auto">
          <a:xfrm>
            <a:off x="7866328" y="4024314"/>
            <a:ext cx="1964002" cy="6492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3" name="object 38"/>
          <p:cNvSpPr txBox="1"/>
          <p:nvPr/>
        </p:nvSpPr>
        <p:spPr>
          <a:xfrm>
            <a:off x="7881806" y="4024313"/>
            <a:ext cx="1934765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контента в социальных сетях (о количестве положительных отзывов, историй успеха, рекомендаций).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отзывов работодателей через </a:t>
            </a:r>
            <a:r>
              <a:rPr lang="en-US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QR</a:t>
            </a: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-код, размещенный в филиалах НЦЗН, на сайте и в социальных сетях.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1748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18" y="2876867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9" name="Рисунок 1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29783" y="1776413"/>
            <a:ext cx="1055687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" name="Соединитель: изогнутый 124"/>
          <p:cNvCxnSpPr>
            <a:cxnSpLocks/>
            <a:stCxn id="5" idx="3"/>
            <a:endCxn id="71748" idx="2"/>
          </p:cNvCxnSpPr>
          <p:nvPr/>
        </p:nvCxnSpPr>
        <p:spPr>
          <a:xfrm>
            <a:off x="7814292" y="3416577"/>
            <a:ext cx="594933" cy="268328"/>
          </a:xfrm>
          <a:prstGeom prst="curvedConnector4">
            <a:avLst>
              <a:gd name="adj1" fmla="val 13071"/>
              <a:gd name="adj2" fmla="val 185194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02" name="Соединитель: изогнутый 76801"/>
          <p:cNvCxnSpPr>
            <a:cxnSpLocks/>
            <a:stCxn id="71748" idx="3"/>
            <a:endCxn id="71749" idx="2"/>
          </p:cNvCxnSpPr>
          <p:nvPr/>
        </p:nvCxnSpPr>
        <p:spPr>
          <a:xfrm flipV="1">
            <a:off x="8848632" y="2832100"/>
            <a:ext cx="408995" cy="448786"/>
          </a:xfrm>
          <a:prstGeom prst="curvedConnector2">
            <a:avLst/>
          </a:prstGeom>
          <a:ln w="1905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55" name="Рисунок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6" y="3411539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C6B5A4C-39A8-4C77-A0AD-A3D2A8A8F049}"/>
              </a:ext>
            </a:extLst>
          </p:cNvPr>
          <p:cNvSpPr/>
          <p:nvPr/>
        </p:nvSpPr>
        <p:spPr>
          <a:xfrm>
            <a:off x="391454" y="3616350"/>
            <a:ext cx="820663" cy="428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EE26B5-2EBA-44A4-A9E8-C2222593E4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454" y="3654273"/>
            <a:ext cx="816499" cy="35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212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1883</Words>
  <Application>Microsoft Office PowerPoint</Application>
  <PresentationFormat>Лист A4 (210x297 мм)</PresentationFormat>
  <Paragraphs>199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Office Theme</vt:lpstr>
      <vt:lpstr>Презентация PowerPoint</vt:lpstr>
      <vt:lpstr>Дополнительные услуги и тренинги</vt:lpstr>
      <vt:lpstr>       Оценка  работы НЦЗН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Анастаия Пронина</cp:lastModifiedBy>
  <cp:revision>725</cp:revision>
  <dcterms:created xsi:type="dcterms:W3CDTF">2021-09-14T15:08:10Z</dcterms:created>
  <dcterms:modified xsi:type="dcterms:W3CDTF">2023-12-05T00:29:05Z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LastSaved">
    <vt:filetime>2021-09-14T00:00:00Z</vt:filetime>
  </property>
</Properties>
</file>