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45C155-7F11-4A62-8E66-C2C4E66C7AF9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DAC9C-F107-4B69-A63B-939E4B71E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375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5719" y="685838"/>
            <a:ext cx="5006564" cy="342918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604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CC04E8A-53F6-41C9-AD3A-D4F306C53C2D}" type="slidenum">
              <a:rPr lang="ru-RU" smtClean="0">
                <a:solidFill>
                  <a:srgbClr val="000000"/>
                </a:solidFill>
              </a:rPr>
              <a:pPr/>
              <a:t>1</a:t>
            </a:fld>
            <a:endParaRPr 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jpeg"/><Relationship Id="rId7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101600" y="701675"/>
            <a:ext cx="401638" cy="439738"/>
          </a:xfrm>
          <a:custGeom>
            <a:avLst/>
            <a:gdLst>
              <a:gd name="f0" fmla="val w"/>
              <a:gd name="f1" fmla="val h"/>
              <a:gd name="f2" fmla="val 0"/>
              <a:gd name="f3" fmla="val 435609"/>
              <a:gd name="f4" fmla="val 440690"/>
              <a:gd name="f5" fmla="val 435236"/>
              <a:gd name="f6" fmla="val 72541"/>
              <a:gd name="f7" fmla="val 44304"/>
              <a:gd name="f8" fmla="val 5700"/>
              <a:gd name="f9" fmla="val 21246"/>
              <a:gd name="f10" fmla="val 21247"/>
              <a:gd name="f11" fmla="val 44305"/>
              <a:gd name="f12" fmla="val 72542"/>
              <a:gd name="f13" fmla="val 367612"/>
              <a:gd name="f14" fmla="val 395849"/>
              <a:gd name="f15" fmla="val 418907"/>
              <a:gd name="f16" fmla="val 434453"/>
              <a:gd name="f17" fmla="val 440154"/>
              <a:gd name="f18" fmla="*/ f0 1 435609"/>
              <a:gd name="f19" fmla="*/ f1 1 440690"/>
              <a:gd name="f20" fmla="val f2"/>
              <a:gd name="f21" fmla="val f3"/>
              <a:gd name="f22" fmla="val f4"/>
              <a:gd name="f23" fmla="+- f22 0 f20"/>
              <a:gd name="f24" fmla="+- f21 0 f20"/>
              <a:gd name="f25" fmla="*/ f24 1 435609"/>
              <a:gd name="f26" fmla="*/ f23 1 440690"/>
              <a:gd name="f27" fmla="*/ f20 1 f25"/>
              <a:gd name="f28" fmla="*/ f21 1 f25"/>
              <a:gd name="f29" fmla="*/ f20 1 f26"/>
              <a:gd name="f30" fmla="*/ f22 1 f26"/>
              <a:gd name="f31" fmla="*/ f27 f18 1"/>
              <a:gd name="f32" fmla="*/ f28 f18 1"/>
              <a:gd name="f33" fmla="*/ f30 f19 1"/>
              <a:gd name="f34" fmla="*/ f29 f1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435609" h="440690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10"/>
                </a:lnTo>
                <a:lnTo>
                  <a:pt x="f8" y="f11"/>
                </a:lnTo>
                <a:lnTo>
                  <a:pt x="f2" y="f12"/>
                </a:lnTo>
                <a:lnTo>
                  <a:pt x="f2" y="f13"/>
                </a:lnTo>
                <a:lnTo>
                  <a:pt x="f8" y="f14"/>
                </a:lnTo>
                <a:lnTo>
                  <a:pt x="f9" y="f15"/>
                </a:lnTo>
                <a:lnTo>
                  <a:pt x="f7" y="f16"/>
                </a:lnTo>
                <a:lnTo>
                  <a:pt x="f6" y="f17"/>
                </a:lnTo>
                <a:lnTo>
                  <a:pt x="f5" y="f17"/>
                </a:lnTo>
                <a:lnTo>
                  <a:pt x="f5" y="f2"/>
                </a:lnTo>
                <a:close/>
              </a:path>
            </a:pathLst>
          </a:custGeom>
          <a:solidFill>
            <a:srgbClr val="9568C9">
              <a:alpha val="89799"/>
            </a:srgb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43011" name="object 3"/>
          <p:cNvSpPr txBox="1">
            <a:spLocks noChangeArrowheads="1"/>
          </p:cNvSpPr>
          <p:nvPr/>
        </p:nvSpPr>
        <p:spPr bwMode="auto">
          <a:xfrm>
            <a:off x="155575" y="769938"/>
            <a:ext cx="3016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3972" rIns="0" bIns="0" anchorCtr="1">
            <a:spAutoFit/>
          </a:bodyPr>
          <a:lstStyle>
            <a:lvl1pPr marL="111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8000"/>
              </a:lnSpc>
              <a:spcBef>
                <a:spcPts val="113"/>
              </a:spcBef>
            </a:pPr>
            <a:r>
              <a:rPr lang="ru-RU" sz="600" b="1">
                <a:solidFill>
                  <a:srgbClr val="FFFFFF"/>
                </a:solidFill>
                <a:latin typeface="Trebuchet MS" pitchFamily="34" charset="0"/>
              </a:rPr>
              <a:t>Цель  гражда</a:t>
            </a:r>
            <a:r>
              <a:rPr lang="ru-RU" sz="600" b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-  </a:t>
            </a:r>
            <a:r>
              <a:rPr lang="ru-RU" sz="600" b="1">
                <a:solidFill>
                  <a:srgbClr val="FFFFFF"/>
                </a:solidFill>
                <a:latin typeface="Trebuchet MS" pitchFamily="34" charset="0"/>
              </a:rPr>
              <a:t>нина</a:t>
            </a:r>
            <a:endParaRPr lang="ru-RU" sz="60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5" name="object 4"/>
          <p:cNvSpPr/>
          <p:nvPr/>
        </p:nvSpPr>
        <p:spPr>
          <a:xfrm>
            <a:off x="100013" y="2200275"/>
            <a:ext cx="401637" cy="446088"/>
          </a:xfrm>
          <a:custGeom>
            <a:avLst/>
            <a:gdLst>
              <a:gd name="f0" fmla="val w"/>
              <a:gd name="f1" fmla="val h"/>
              <a:gd name="f2" fmla="val 0"/>
              <a:gd name="f3" fmla="val 435609"/>
              <a:gd name="f4" fmla="val 436880"/>
              <a:gd name="f5" fmla="val 435237"/>
              <a:gd name="f6" fmla="val 72541"/>
              <a:gd name="f7" fmla="val 44304"/>
              <a:gd name="f8" fmla="val 5700"/>
              <a:gd name="f9" fmla="val 21246"/>
              <a:gd name="f10" fmla="val 363904"/>
              <a:gd name="f11" fmla="val 392140"/>
              <a:gd name="f12" fmla="val 415198"/>
              <a:gd name="f13" fmla="val 430745"/>
              <a:gd name="f14" fmla="val 436445"/>
              <a:gd name="f15" fmla="*/ f0 1 435609"/>
              <a:gd name="f16" fmla="*/ f1 1 436880"/>
              <a:gd name="f17" fmla="val f2"/>
              <a:gd name="f18" fmla="val f3"/>
              <a:gd name="f19" fmla="val f4"/>
              <a:gd name="f20" fmla="+- f19 0 f17"/>
              <a:gd name="f21" fmla="+- f18 0 f17"/>
              <a:gd name="f22" fmla="*/ f21 1 435609"/>
              <a:gd name="f23" fmla="*/ f20 1 436880"/>
              <a:gd name="f24" fmla="*/ f17 1 f22"/>
              <a:gd name="f25" fmla="*/ f18 1 f22"/>
              <a:gd name="f26" fmla="*/ f17 1 f23"/>
              <a:gd name="f27" fmla="*/ f19 1 f23"/>
              <a:gd name="f28" fmla="*/ f24 f15 1"/>
              <a:gd name="f29" fmla="*/ f25 f15 1"/>
              <a:gd name="f30" fmla="*/ f27 f16 1"/>
              <a:gd name="f31" fmla="*/ f26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8" t="f31" r="f29" b="f30"/>
            <a:pathLst>
              <a:path w="435609" h="436880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7"/>
                </a:lnTo>
                <a:lnTo>
                  <a:pt x="f2" y="f6"/>
                </a:lnTo>
                <a:lnTo>
                  <a:pt x="f2" y="f10"/>
                </a:lnTo>
                <a:lnTo>
                  <a:pt x="f8" y="f11"/>
                </a:lnTo>
                <a:lnTo>
                  <a:pt x="f9" y="f12"/>
                </a:lnTo>
                <a:lnTo>
                  <a:pt x="f7" y="f13"/>
                </a:lnTo>
                <a:lnTo>
                  <a:pt x="f6" y="f14"/>
                </a:lnTo>
                <a:lnTo>
                  <a:pt x="f5" y="f14"/>
                </a:lnTo>
                <a:lnTo>
                  <a:pt x="f5" y="f2"/>
                </a:lnTo>
                <a:close/>
              </a:path>
            </a:pathLst>
          </a:custGeom>
          <a:solidFill>
            <a:srgbClr val="9568C9">
              <a:alpha val="89799"/>
            </a:srgb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43013" name="object 5"/>
          <p:cNvSpPr txBox="1">
            <a:spLocks noChangeArrowheads="1"/>
          </p:cNvSpPr>
          <p:nvPr/>
        </p:nvSpPr>
        <p:spPr bwMode="auto">
          <a:xfrm>
            <a:off x="201613" y="2325688"/>
            <a:ext cx="249237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>
            <a:spAutoFit/>
          </a:bodyPr>
          <a:lstStyle>
            <a:lvl1pPr marL="22225" indent="-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100"/>
              </a:spcBef>
            </a:pPr>
            <a:r>
              <a:rPr lang="ru-RU" sz="600" b="1">
                <a:solidFill>
                  <a:srgbClr val="FFFFFF"/>
                </a:solidFill>
                <a:latin typeface="Trebuchet MS" pitchFamily="34" charset="0"/>
              </a:rPr>
              <a:t>Цель  НЦЗН</a:t>
            </a:r>
            <a:endParaRPr lang="ru-RU" sz="60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7" name="object 6"/>
          <p:cNvSpPr/>
          <p:nvPr/>
        </p:nvSpPr>
        <p:spPr>
          <a:xfrm>
            <a:off x="106363" y="1230313"/>
            <a:ext cx="393700" cy="882650"/>
          </a:xfrm>
          <a:custGeom>
            <a:avLst/>
            <a:gdLst>
              <a:gd name="f0" fmla="val w"/>
              <a:gd name="f1" fmla="val h"/>
              <a:gd name="f2" fmla="val 0"/>
              <a:gd name="f3" fmla="val 426084"/>
              <a:gd name="f4" fmla="val 882650"/>
              <a:gd name="f5" fmla="val 425673"/>
              <a:gd name="f6" fmla="val 70946"/>
              <a:gd name="f7" fmla="val 43331"/>
              <a:gd name="f8" fmla="val 5575"/>
              <a:gd name="f9" fmla="val 20779"/>
              <a:gd name="f10" fmla="val 43330"/>
              <a:gd name="f11" fmla="val 811447"/>
              <a:gd name="f12" fmla="val 839062"/>
              <a:gd name="f13" fmla="val 861613"/>
              <a:gd name="f14" fmla="val 876818"/>
              <a:gd name="f15" fmla="val 882393"/>
              <a:gd name="f16" fmla="*/ f0 1 426084"/>
              <a:gd name="f17" fmla="*/ f1 1 882650"/>
              <a:gd name="f18" fmla="val f2"/>
              <a:gd name="f19" fmla="val f3"/>
              <a:gd name="f20" fmla="val f4"/>
              <a:gd name="f21" fmla="+- f20 0 f18"/>
              <a:gd name="f22" fmla="+- f19 0 f18"/>
              <a:gd name="f23" fmla="*/ f22 1 426084"/>
              <a:gd name="f24" fmla="*/ f21 1 882650"/>
              <a:gd name="f25" fmla="*/ f18 1 f23"/>
              <a:gd name="f26" fmla="*/ f19 1 f23"/>
              <a:gd name="f27" fmla="*/ f18 1 f24"/>
              <a:gd name="f28" fmla="*/ f20 1 f24"/>
              <a:gd name="f29" fmla="*/ f25 f16 1"/>
              <a:gd name="f30" fmla="*/ f26 f16 1"/>
              <a:gd name="f31" fmla="*/ f28 f17 1"/>
              <a:gd name="f32" fmla="*/ f27 f1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9" t="f32" r="f30" b="f31"/>
            <a:pathLst>
              <a:path w="426084" h="882650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10"/>
                </a:lnTo>
                <a:lnTo>
                  <a:pt x="f2" y="f6"/>
                </a:lnTo>
                <a:lnTo>
                  <a:pt x="f2" y="f11"/>
                </a:lnTo>
                <a:lnTo>
                  <a:pt x="f8" y="f12"/>
                </a:lnTo>
                <a:lnTo>
                  <a:pt x="f9" y="f13"/>
                </a:lnTo>
                <a:lnTo>
                  <a:pt x="f7" y="f14"/>
                </a:lnTo>
                <a:lnTo>
                  <a:pt x="f6" y="f15"/>
                </a:lnTo>
                <a:lnTo>
                  <a:pt x="f5" y="f15"/>
                </a:lnTo>
                <a:lnTo>
                  <a:pt x="f5" y="f2"/>
                </a:lnTo>
                <a:close/>
              </a:path>
            </a:pathLst>
          </a:custGeom>
          <a:solidFill>
            <a:srgbClr val="9568C9">
              <a:alpha val="89799"/>
            </a:srgb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43015" name="object 7"/>
          <p:cNvSpPr txBox="1">
            <a:spLocks noChangeArrowheads="1"/>
          </p:cNvSpPr>
          <p:nvPr/>
        </p:nvSpPr>
        <p:spPr bwMode="auto">
          <a:xfrm>
            <a:off x="153988" y="1520825"/>
            <a:ext cx="3016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3972" rIns="0" bIns="0" anchorCtr="1">
            <a:spAutoFit/>
          </a:bodyPr>
          <a:lstStyle>
            <a:lvl1pPr marL="127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8000"/>
              </a:lnSpc>
              <a:spcBef>
                <a:spcPts val="113"/>
              </a:spcBef>
            </a:pPr>
            <a:r>
              <a:rPr lang="ru-RU" sz="600" b="1">
                <a:solidFill>
                  <a:srgbClr val="FFFFFF"/>
                </a:solidFill>
                <a:latin typeface="Trebuchet MS" pitchFamily="34" charset="0"/>
              </a:rPr>
              <a:t>Мысли  гражда</a:t>
            </a:r>
            <a:r>
              <a:rPr lang="ru-RU" sz="600" b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-  </a:t>
            </a:r>
            <a:r>
              <a:rPr lang="ru-RU" sz="600" b="1">
                <a:solidFill>
                  <a:srgbClr val="FFFFFF"/>
                </a:solidFill>
                <a:latin typeface="Trebuchet MS" pitchFamily="34" charset="0"/>
              </a:rPr>
              <a:t>нина</a:t>
            </a:r>
            <a:endParaRPr lang="ru-RU" sz="60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9" name="object 8"/>
          <p:cNvSpPr/>
          <p:nvPr/>
        </p:nvSpPr>
        <p:spPr>
          <a:xfrm>
            <a:off x="77788" y="3849688"/>
            <a:ext cx="412750" cy="534987"/>
          </a:xfrm>
          <a:custGeom>
            <a:avLst/>
            <a:gdLst>
              <a:gd name="f0" fmla="val w"/>
              <a:gd name="f1" fmla="val h"/>
              <a:gd name="f2" fmla="val 0"/>
              <a:gd name="f3" fmla="val 447040"/>
              <a:gd name="f4" fmla="val 535304"/>
              <a:gd name="f5" fmla="val 446735"/>
              <a:gd name="f6" fmla="val 74457"/>
              <a:gd name="f7" fmla="val 45475"/>
              <a:gd name="f8" fmla="val 5851"/>
              <a:gd name="f9" fmla="val 21808"/>
              <a:gd name="f10" fmla="val 45476"/>
              <a:gd name="f11" fmla="val 74458"/>
              <a:gd name="f12" fmla="val 460656"/>
              <a:gd name="f13" fmla="val 489638"/>
              <a:gd name="f14" fmla="val 513306"/>
              <a:gd name="f15" fmla="val 529263"/>
              <a:gd name="f16" fmla="val 535114"/>
              <a:gd name="f17" fmla="*/ f0 1 447040"/>
              <a:gd name="f18" fmla="*/ f1 1 535304"/>
              <a:gd name="f19" fmla="val f2"/>
              <a:gd name="f20" fmla="val f3"/>
              <a:gd name="f21" fmla="val f4"/>
              <a:gd name="f22" fmla="+- f21 0 f19"/>
              <a:gd name="f23" fmla="+- f20 0 f19"/>
              <a:gd name="f24" fmla="*/ f23 1 447040"/>
              <a:gd name="f25" fmla="*/ f22 1 535304"/>
              <a:gd name="f26" fmla="*/ f19 1 f24"/>
              <a:gd name="f27" fmla="*/ f20 1 f24"/>
              <a:gd name="f28" fmla="*/ f19 1 f25"/>
              <a:gd name="f29" fmla="*/ f21 1 f25"/>
              <a:gd name="f30" fmla="*/ f26 f17 1"/>
              <a:gd name="f31" fmla="*/ f27 f17 1"/>
              <a:gd name="f32" fmla="*/ f29 f18 1"/>
              <a:gd name="f33" fmla="*/ f28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0" t="f33" r="f31" b="f32"/>
            <a:pathLst>
              <a:path w="447040" h="535304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10"/>
                </a:lnTo>
                <a:lnTo>
                  <a:pt x="f2" y="f11"/>
                </a:lnTo>
                <a:lnTo>
                  <a:pt x="f2" y="f12"/>
                </a:lnTo>
                <a:lnTo>
                  <a:pt x="f8" y="f13"/>
                </a:lnTo>
                <a:lnTo>
                  <a:pt x="f9" y="f14"/>
                </a:lnTo>
                <a:lnTo>
                  <a:pt x="f7" y="f15"/>
                </a:lnTo>
                <a:lnTo>
                  <a:pt x="f6" y="f16"/>
                </a:lnTo>
                <a:lnTo>
                  <a:pt x="f5" y="f16"/>
                </a:lnTo>
                <a:lnTo>
                  <a:pt x="f5" y="f2"/>
                </a:lnTo>
                <a:close/>
              </a:path>
            </a:pathLst>
          </a:custGeom>
          <a:solidFill>
            <a:srgbClr val="9568C9">
              <a:alpha val="89799"/>
            </a:srgb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43017" name="object 9"/>
          <p:cNvSpPr txBox="1">
            <a:spLocks noChangeArrowheads="1"/>
          </p:cNvSpPr>
          <p:nvPr/>
        </p:nvSpPr>
        <p:spPr bwMode="auto">
          <a:xfrm>
            <a:off x="122238" y="3952875"/>
            <a:ext cx="331787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 anchorCtr="1">
            <a:spAutoFit/>
          </a:bodyPr>
          <a:lstStyle>
            <a:lvl1pPr marL="127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100"/>
              </a:spcBef>
            </a:pPr>
            <a:r>
              <a:rPr lang="ru-RU" sz="500" b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Метрики  измерения  клиент-  ского опыта</a:t>
            </a:r>
            <a:endParaRPr lang="ru-RU" sz="5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object 10"/>
          <p:cNvSpPr/>
          <p:nvPr/>
        </p:nvSpPr>
        <p:spPr>
          <a:xfrm>
            <a:off x="77788" y="2733675"/>
            <a:ext cx="412750" cy="1074738"/>
          </a:xfrm>
          <a:custGeom>
            <a:avLst/>
            <a:gdLst>
              <a:gd name="f0" fmla="val w"/>
              <a:gd name="f1" fmla="val h"/>
              <a:gd name="f2" fmla="val 0"/>
              <a:gd name="f3" fmla="val 447040"/>
              <a:gd name="f4" fmla="val 1074420"/>
              <a:gd name="f5" fmla="val 446737"/>
              <a:gd name="f6" fmla="val 74457"/>
              <a:gd name="f7" fmla="val 45475"/>
              <a:gd name="f8" fmla="val 5851"/>
              <a:gd name="f9" fmla="val 21808"/>
              <a:gd name="f10" fmla="val 999928"/>
              <a:gd name="f11" fmla="val 1028910"/>
              <a:gd name="f12" fmla="val 1052577"/>
              <a:gd name="f13" fmla="val 1068534"/>
              <a:gd name="f14" fmla="val 1074385"/>
              <a:gd name="f15" fmla="*/ f0 1 447040"/>
              <a:gd name="f16" fmla="*/ f1 1 1074420"/>
              <a:gd name="f17" fmla="val f2"/>
              <a:gd name="f18" fmla="val f3"/>
              <a:gd name="f19" fmla="val f4"/>
              <a:gd name="f20" fmla="+- f19 0 f17"/>
              <a:gd name="f21" fmla="+- f18 0 f17"/>
              <a:gd name="f22" fmla="*/ f21 1 447040"/>
              <a:gd name="f23" fmla="*/ f20 1 1074420"/>
              <a:gd name="f24" fmla="*/ f17 1 f22"/>
              <a:gd name="f25" fmla="*/ f18 1 f22"/>
              <a:gd name="f26" fmla="*/ f17 1 f23"/>
              <a:gd name="f27" fmla="*/ f19 1 f23"/>
              <a:gd name="f28" fmla="*/ f24 f15 1"/>
              <a:gd name="f29" fmla="*/ f25 f15 1"/>
              <a:gd name="f30" fmla="*/ f27 f16 1"/>
              <a:gd name="f31" fmla="*/ f26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8" t="f31" r="f29" b="f30"/>
            <a:pathLst>
              <a:path w="447040" h="1074420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7"/>
                </a:lnTo>
                <a:lnTo>
                  <a:pt x="f2" y="f6"/>
                </a:lnTo>
                <a:lnTo>
                  <a:pt x="f2" y="f10"/>
                </a:lnTo>
                <a:lnTo>
                  <a:pt x="f8" y="f11"/>
                </a:lnTo>
                <a:lnTo>
                  <a:pt x="f9" y="f12"/>
                </a:lnTo>
                <a:lnTo>
                  <a:pt x="f7" y="f13"/>
                </a:lnTo>
                <a:lnTo>
                  <a:pt x="f6" y="f14"/>
                </a:lnTo>
                <a:lnTo>
                  <a:pt x="f5" y="f14"/>
                </a:lnTo>
                <a:lnTo>
                  <a:pt x="f5" y="f2"/>
                </a:lnTo>
                <a:close/>
              </a:path>
            </a:pathLst>
          </a:custGeom>
          <a:solidFill>
            <a:srgbClr val="9568C9">
              <a:alpha val="89799"/>
            </a:srgb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43019" name="object 11"/>
          <p:cNvSpPr txBox="1">
            <a:spLocks noChangeArrowheads="1"/>
          </p:cNvSpPr>
          <p:nvPr/>
        </p:nvSpPr>
        <p:spPr bwMode="auto">
          <a:xfrm>
            <a:off x="146050" y="3167063"/>
            <a:ext cx="2968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>
            <a:spAutoFit/>
          </a:bodyPr>
          <a:lstStyle>
            <a:lvl1pPr marL="12700" indent="381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100"/>
              </a:spcBef>
            </a:pPr>
            <a:r>
              <a:rPr lang="ru-RU" sz="600" b="1">
                <a:solidFill>
                  <a:srgbClr val="FFFFFF"/>
                </a:solidFill>
                <a:latin typeface="Trebuchet MS" pitchFamily="34" charset="0"/>
              </a:rPr>
              <a:t>Точки  касания</a:t>
            </a:r>
            <a:endParaRPr lang="ru-RU" sz="60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13" name="object 12"/>
          <p:cNvSpPr/>
          <p:nvPr/>
        </p:nvSpPr>
        <p:spPr>
          <a:xfrm>
            <a:off x="111125" y="4449763"/>
            <a:ext cx="379413" cy="585787"/>
          </a:xfrm>
          <a:custGeom>
            <a:avLst/>
            <a:gdLst>
              <a:gd name="f0" fmla="val w"/>
              <a:gd name="f1" fmla="val h"/>
              <a:gd name="f2" fmla="val 0"/>
              <a:gd name="f3" fmla="val 410209"/>
              <a:gd name="f4" fmla="val 586104"/>
              <a:gd name="f5" fmla="val 409751"/>
              <a:gd name="f6" fmla="val 68293"/>
              <a:gd name="f7" fmla="val 41710"/>
              <a:gd name="f8" fmla="val 5366"/>
              <a:gd name="f9" fmla="val 20002"/>
              <a:gd name="f10" fmla="val 41711"/>
              <a:gd name="f11" fmla="val 68294"/>
              <a:gd name="f12" fmla="val 517368"/>
              <a:gd name="f13" fmla="val 543951"/>
              <a:gd name="f14" fmla="val 565660"/>
              <a:gd name="f15" fmla="val 580296"/>
              <a:gd name="f16" fmla="val 585663"/>
              <a:gd name="f17" fmla="*/ f0 1 410209"/>
              <a:gd name="f18" fmla="*/ f1 1 586104"/>
              <a:gd name="f19" fmla="val f2"/>
              <a:gd name="f20" fmla="val f3"/>
              <a:gd name="f21" fmla="val f4"/>
              <a:gd name="f22" fmla="+- f21 0 f19"/>
              <a:gd name="f23" fmla="+- f20 0 f19"/>
              <a:gd name="f24" fmla="*/ f23 1 410209"/>
              <a:gd name="f25" fmla="*/ f22 1 586104"/>
              <a:gd name="f26" fmla="*/ f19 1 f24"/>
              <a:gd name="f27" fmla="*/ f20 1 f24"/>
              <a:gd name="f28" fmla="*/ f19 1 f25"/>
              <a:gd name="f29" fmla="*/ f21 1 f25"/>
              <a:gd name="f30" fmla="*/ f26 f17 1"/>
              <a:gd name="f31" fmla="*/ f27 f17 1"/>
              <a:gd name="f32" fmla="*/ f29 f18 1"/>
              <a:gd name="f33" fmla="*/ f28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0" t="f33" r="f31" b="f32"/>
            <a:pathLst>
              <a:path w="410209" h="586104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10"/>
                </a:lnTo>
                <a:lnTo>
                  <a:pt x="f2" y="f11"/>
                </a:lnTo>
                <a:lnTo>
                  <a:pt x="f2" y="f12"/>
                </a:lnTo>
                <a:lnTo>
                  <a:pt x="f8" y="f13"/>
                </a:lnTo>
                <a:lnTo>
                  <a:pt x="f9" y="f14"/>
                </a:lnTo>
                <a:lnTo>
                  <a:pt x="f7" y="f15"/>
                </a:lnTo>
                <a:lnTo>
                  <a:pt x="f6" y="f16"/>
                </a:lnTo>
                <a:lnTo>
                  <a:pt x="f5" y="f16"/>
                </a:lnTo>
                <a:lnTo>
                  <a:pt x="f5" y="f2"/>
                </a:lnTo>
                <a:close/>
              </a:path>
            </a:pathLst>
          </a:custGeom>
          <a:solidFill>
            <a:srgbClr val="9568C9">
              <a:alpha val="89799"/>
            </a:srgb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43021" name="object 13"/>
          <p:cNvSpPr txBox="1">
            <a:spLocks noChangeArrowheads="1"/>
          </p:cNvSpPr>
          <p:nvPr/>
        </p:nvSpPr>
        <p:spPr bwMode="auto">
          <a:xfrm>
            <a:off x="155575" y="4689475"/>
            <a:ext cx="428625" cy="10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7775" rIns="0" bIns="0">
            <a:spAutoFit/>
          </a:bodyPr>
          <a:lstStyle>
            <a:lvl1pPr marL="87313" indent="-74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700"/>
              </a:lnSpc>
              <a:spcBef>
                <a:spcPts val="138"/>
              </a:spcBef>
            </a:pPr>
            <a:r>
              <a:rPr lang="ru-RU" sz="600" b="1">
                <a:solidFill>
                  <a:srgbClr val="FFFFFF"/>
                </a:solidFill>
                <a:latin typeface="Trebuchet MS" pitchFamily="34" charset="0"/>
              </a:rPr>
              <a:t>Барьеры</a:t>
            </a:r>
            <a:endParaRPr lang="ru-RU" sz="60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15" name="object 14"/>
          <p:cNvSpPr/>
          <p:nvPr/>
        </p:nvSpPr>
        <p:spPr>
          <a:xfrm>
            <a:off x="122238" y="192088"/>
            <a:ext cx="8926512" cy="409575"/>
          </a:xfrm>
          <a:custGeom>
            <a:avLst/>
            <a:gdLst>
              <a:gd name="f0" fmla="val w"/>
              <a:gd name="f1" fmla="val h"/>
              <a:gd name="f2" fmla="val 0"/>
              <a:gd name="f3" fmla="val 8801100"/>
              <a:gd name="f4" fmla="val 408305"/>
              <a:gd name="f5" fmla="val 8732569"/>
              <a:gd name="f6" fmla="val 68006"/>
              <a:gd name="f7" fmla="val 41535"/>
              <a:gd name="f8" fmla="val 5344"/>
              <a:gd name="f9" fmla="val 19918"/>
              <a:gd name="f10" fmla="val 68007"/>
              <a:gd name="f11" fmla="val 340046"/>
              <a:gd name="f12" fmla="val 366517"/>
              <a:gd name="f13" fmla="val 388134"/>
              <a:gd name="f14" fmla="val 402709"/>
              <a:gd name="f15" fmla="val 408053"/>
              <a:gd name="f16" fmla="val 8759040"/>
              <a:gd name="f17" fmla="val 8780657"/>
              <a:gd name="f18" fmla="val 8795231"/>
              <a:gd name="f19" fmla="val 8800575"/>
              <a:gd name="f20" fmla="*/ f0 1 8801100"/>
              <a:gd name="f21" fmla="*/ f1 1 408305"/>
              <a:gd name="f22" fmla="val f2"/>
              <a:gd name="f23" fmla="val f3"/>
              <a:gd name="f24" fmla="val f4"/>
              <a:gd name="f25" fmla="+- f24 0 f22"/>
              <a:gd name="f26" fmla="+- f23 0 f22"/>
              <a:gd name="f27" fmla="*/ f26 1 8801100"/>
              <a:gd name="f28" fmla="*/ f25 1 408305"/>
              <a:gd name="f29" fmla="*/ f22 1 f27"/>
              <a:gd name="f30" fmla="*/ f23 1 f27"/>
              <a:gd name="f31" fmla="*/ f22 1 f28"/>
              <a:gd name="f32" fmla="*/ f24 1 f28"/>
              <a:gd name="f33" fmla="*/ f29 f20 1"/>
              <a:gd name="f34" fmla="*/ f30 f20 1"/>
              <a:gd name="f35" fmla="*/ f32 f21 1"/>
              <a:gd name="f36" fmla="*/ f31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3" t="f36" r="f34" b="f35"/>
            <a:pathLst>
              <a:path w="8801100" h="408305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7"/>
                </a:lnTo>
                <a:lnTo>
                  <a:pt x="f2" y="f10"/>
                </a:lnTo>
                <a:lnTo>
                  <a:pt x="f2" y="f11"/>
                </a:lnTo>
                <a:lnTo>
                  <a:pt x="f8" y="f12"/>
                </a:lnTo>
                <a:lnTo>
                  <a:pt x="f9" y="f13"/>
                </a:lnTo>
                <a:lnTo>
                  <a:pt x="f7" y="f14"/>
                </a:lnTo>
                <a:lnTo>
                  <a:pt x="f6" y="f15"/>
                </a:lnTo>
                <a:lnTo>
                  <a:pt x="f5" y="f15"/>
                </a:lnTo>
                <a:lnTo>
                  <a:pt x="f16" y="f14"/>
                </a:lnTo>
                <a:lnTo>
                  <a:pt x="f17" y="f13"/>
                </a:lnTo>
                <a:lnTo>
                  <a:pt x="f18" y="f12"/>
                </a:lnTo>
                <a:lnTo>
                  <a:pt x="f19" y="f11"/>
                </a:lnTo>
                <a:lnTo>
                  <a:pt x="f19" y="f10"/>
                </a:lnTo>
                <a:lnTo>
                  <a:pt x="f18" y="f7"/>
                </a:lnTo>
                <a:lnTo>
                  <a:pt x="f17" y="f9"/>
                </a:lnTo>
                <a:lnTo>
                  <a:pt x="f16" y="f8"/>
                </a:lnTo>
                <a:lnTo>
                  <a:pt x="f5" y="f2"/>
                </a:lnTo>
                <a:close/>
              </a:path>
            </a:pathLst>
          </a:custGeom>
          <a:solidFill>
            <a:srgbClr val="B4C7E7"/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43023" name="object 15"/>
          <p:cNvSpPr txBox="1">
            <a:spLocks noGrp="1"/>
          </p:cNvSpPr>
          <p:nvPr>
            <p:ph type="title"/>
          </p:nvPr>
        </p:nvSpPr>
        <p:spPr>
          <a:xfrm>
            <a:off x="155575" y="282575"/>
            <a:ext cx="8872538" cy="228600"/>
          </a:xfrm>
        </p:spPr>
        <p:txBody>
          <a:bodyPr tIns="12701" anchorCtr="1">
            <a:normAutofit fontScale="90000"/>
          </a:bodyPr>
          <a:lstStyle>
            <a:lvl1pPr marL="911225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1pPr>
            <a:lvl2pPr marL="911225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2pPr>
            <a:lvl3pPr marL="911225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3pPr>
            <a:lvl4pPr marL="911225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4pPr>
            <a:lvl5pPr marL="911225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5pPr>
            <a:lvl6pPr marL="1368425" hangingPunct="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6pPr>
            <a:lvl7pPr marL="1825625" hangingPunct="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7pPr>
            <a:lvl8pPr marL="2282825" hangingPunct="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8pPr>
            <a:lvl9pPr marL="2740025" hangingPunct="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9pPr>
          </a:lstStyle>
          <a:p>
            <a:pPr eaLnBrk="1" hangingPunct="1">
              <a:spcBef>
                <a:spcPts val="100"/>
              </a:spcBef>
            </a:pPr>
            <a:r>
              <a:rPr smtClean="0"/>
              <a:t>Поиск информации</a:t>
            </a:r>
          </a:p>
        </p:txBody>
      </p:sp>
      <p:grpSp>
        <p:nvGrpSpPr>
          <p:cNvPr id="43024" name="object 16"/>
          <p:cNvGrpSpPr>
            <a:grpSpLocks/>
          </p:cNvGrpSpPr>
          <p:nvPr/>
        </p:nvGrpSpPr>
        <p:grpSpPr bwMode="auto">
          <a:xfrm>
            <a:off x="536575" y="704850"/>
            <a:ext cx="325438" cy="6051550"/>
            <a:chOff x="581658" y="704563"/>
            <a:chExt cx="352428" cy="6051545"/>
          </a:xfrm>
        </p:grpSpPr>
        <p:sp>
          <p:nvSpPr>
            <p:cNvPr id="18" name="object 17"/>
            <p:cNvSpPr/>
            <p:nvPr/>
          </p:nvSpPr>
          <p:spPr>
            <a:xfrm>
              <a:off x="581658" y="704563"/>
              <a:ext cx="352428" cy="604043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42265"/>
                <a:gd name="f4" fmla="val 5919470"/>
                <a:gd name="f5" fmla="val 284757"/>
                <a:gd name="f6" fmla="val 56950"/>
                <a:gd name="f7" fmla="val 34782"/>
                <a:gd name="f8" fmla="val 4475"/>
                <a:gd name="f9" fmla="val 16680"/>
                <a:gd name="f10" fmla="val 16679"/>
                <a:gd name="f11" fmla="val 34781"/>
                <a:gd name="f12" fmla="val 56949"/>
                <a:gd name="f13" fmla="val 5861970"/>
                <a:gd name="f14" fmla="val 5884137"/>
                <a:gd name="f15" fmla="val 5902239"/>
                <a:gd name="f16" fmla="val 5914444"/>
                <a:gd name="f17" fmla="val 5918919"/>
                <a:gd name="f18" fmla="val 306925"/>
                <a:gd name="f19" fmla="val 325027"/>
                <a:gd name="f20" fmla="val 337232"/>
                <a:gd name="f21" fmla="val 341708"/>
                <a:gd name="f22" fmla="*/ f0 1 342265"/>
                <a:gd name="f23" fmla="*/ f1 1 5919470"/>
                <a:gd name="f24" fmla="val f2"/>
                <a:gd name="f25" fmla="val f3"/>
                <a:gd name="f26" fmla="val f4"/>
                <a:gd name="f27" fmla="+- f26 0 f24"/>
                <a:gd name="f28" fmla="+- f25 0 f24"/>
                <a:gd name="f29" fmla="*/ f28 1 342265"/>
                <a:gd name="f30" fmla="*/ f27 1 5919470"/>
                <a:gd name="f31" fmla="*/ f24 1 f29"/>
                <a:gd name="f32" fmla="*/ f25 1 f29"/>
                <a:gd name="f33" fmla="*/ f24 1 f30"/>
                <a:gd name="f34" fmla="*/ f26 1 f30"/>
                <a:gd name="f35" fmla="*/ f31 f22 1"/>
                <a:gd name="f36" fmla="*/ f32 f22 1"/>
                <a:gd name="f37" fmla="*/ f34 f23 1"/>
                <a:gd name="f38" fmla="*/ f33 f2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5" t="f38" r="f36" b="f37"/>
              <a:pathLst>
                <a:path w="342265" h="5919470">
                  <a:moveTo>
                    <a:pt x="f5" y="f2"/>
                  </a:moveTo>
                  <a:lnTo>
                    <a:pt x="f6" y="f2"/>
                  </a:lnTo>
                  <a:lnTo>
                    <a:pt x="f7" y="f8"/>
                  </a:lnTo>
                  <a:lnTo>
                    <a:pt x="f9" y="f10"/>
                  </a:lnTo>
                  <a:lnTo>
                    <a:pt x="f8" y="f11"/>
                  </a:lnTo>
                  <a:lnTo>
                    <a:pt x="f2" y="f12"/>
                  </a:lnTo>
                  <a:lnTo>
                    <a:pt x="f2" y="f13"/>
                  </a:lnTo>
                  <a:lnTo>
                    <a:pt x="f8" y="f14"/>
                  </a:lnTo>
                  <a:lnTo>
                    <a:pt x="f9" y="f15"/>
                  </a:lnTo>
                  <a:lnTo>
                    <a:pt x="f7" y="f16"/>
                  </a:lnTo>
                  <a:lnTo>
                    <a:pt x="f6" y="f17"/>
                  </a:lnTo>
                  <a:lnTo>
                    <a:pt x="f5" y="f17"/>
                  </a:lnTo>
                  <a:lnTo>
                    <a:pt x="f18" y="f16"/>
                  </a:lnTo>
                  <a:lnTo>
                    <a:pt x="f19" y="f15"/>
                  </a:lnTo>
                  <a:lnTo>
                    <a:pt x="f20" y="f14"/>
                  </a:lnTo>
                  <a:lnTo>
                    <a:pt x="f21" y="f13"/>
                  </a:lnTo>
                  <a:lnTo>
                    <a:pt x="f21" y="f12"/>
                  </a:lnTo>
                  <a:lnTo>
                    <a:pt x="f20" y="f11"/>
                  </a:lnTo>
                  <a:lnTo>
                    <a:pt x="f19" y="f10"/>
                  </a:lnTo>
                  <a:lnTo>
                    <a:pt x="f18" y="f8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BD85FF">
                <a:alpha val="36079"/>
              </a:srgbClr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200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19" name="object 18"/>
            <p:cNvSpPr/>
            <p:nvPr/>
          </p:nvSpPr>
          <p:spPr>
            <a:xfrm>
              <a:off x="586816" y="709326"/>
              <a:ext cx="342112" cy="604678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42265"/>
                <a:gd name="f4" fmla="val 5919470"/>
                <a:gd name="f5" fmla="val 56949"/>
                <a:gd name="f6" fmla="val 4475"/>
                <a:gd name="f7" fmla="val 34782"/>
                <a:gd name="f8" fmla="val 16680"/>
                <a:gd name="f9" fmla="val 56950"/>
                <a:gd name="f10" fmla="val 284757"/>
                <a:gd name="f11" fmla="val 306925"/>
                <a:gd name="f12" fmla="val 325027"/>
                <a:gd name="f13" fmla="val 337232"/>
                <a:gd name="f14" fmla="val 341708"/>
                <a:gd name="f15" fmla="val 5861970"/>
                <a:gd name="f16" fmla="val 5884137"/>
                <a:gd name="f17" fmla="val 5902239"/>
                <a:gd name="f18" fmla="val 5914444"/>
                <a:gd name="f19" fmla="val 5918920"/>
                <a:gd name="f20" fmla="*/ f0 1 342265"/>
                <a:gd name="f21" fmla="*/ f1 1 5919470"/>
                <a:gd name="f22" fmla="val f2"/>
                <a:gd name="f23" fmla="val f3"/>
                <a:gd name="f24" fmla="val f4"/>
                <a:gd name="f25" fmla="+- f24 0 f22"/>
                <a:gd name="f26" fmla="+- f23 0 f22"/>
                <a:gd name="f27" fmla="*/ f26 1 342265"/>
                <a:gd name="f28" fmla="*/ f25 1 5919470"/>
                <a:gd name="f29" fmla="*/ f22 1 f27"/>
                <a:gd name="f30" fmla="*/ f23 1 f27"/>
                <a:gd name="f31" fmla="*/ f22 1 f28"/>
                <a:gd name="f32" fmla="*/ f24 1 f28"/>
                <a:gd name="f33" fmla="*/ f29 f20 1"/>
                <a:gd name="f34" fmla="*/ f30 f20 1"/>
                <a:gd name="f35" fmla="*/ f32 f21 1"/>
                <a:gd name="f36" fmla="*/ f31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3" t="f36" r="f34" b="f35"/>
              <a:pathLst>
                <a:path w="342265" h="5919470">
                  <a:moveTo>
                    <a:pt x="f2" y="f5"/>
                  </a:moveTo>
                  <a:lnTo>
                    <a:pt x="f6" y="f7"/>
                  </a:lnTo>
                  <a:lnTo>
                    <a:pt x="f8" y="f8"/>
                  </a:lnTo>
                  <a:lnTo>
                    <a:pt x="f7" y="f6"/>
                  </a:lnTo>
                  <a:lnTo>
                    <a:pt x="f9" y="f2"/>
                  </a:lnTo>
                  <a:lnTo>
                    <a:pt x="f10" y="f2"/>
                  </a:lnTo>
                  <a:lnTo>
                    <a:pt x="f11" y="f6"/>
                  </a:lnTo>
                  <a:lnTo>
                    <a:pt x="f12" y="f8"/>
                  </a:lnTo>
                  <a:lnTo>
                    <a:pt x="f13" y="f7"/>
                  </a:lnTo>
                  <a:lnTo>
                    <a:pt x="f14" y="f5"/>
                  </a:lnTo>
                  <a:lnTo>
                    <a:pt x="f14" y="f15"/>
                  </a:lnTo>
                  <a:lnTo>
                    <a:pt x="f13" y="f16"/>
                  </a:lnTo>
                  <a:lnTo>
                    <a:pt x="f12" y="f17"/>
                  </a:lnTo>
                  <a:lnTo>
                    <a:pt x="f11" y="f18"/>
                  </a:lnTo>
                  <a:lnTo>
                    <a:pt x="f10" y="f19"/>
                  </a:lnTo>
                  <a:lnTo>
                    <a:pt x="f9" y="f19"/>
                  </a:lnTo>
                  <a:lnTo>
                    <a:pt x="f7" y="f18"/>
                  </a:lnTo>
                  <a:lnTo>
                    <a:pt x="f8" y="f17"/>
                  </a:lnTo>
                  <a:lnTo>
                    <a:pt x="f6" y="f16"/>
                  </a:lnTo>
                  <a:lnTo>
                    <a:pt x="f2" y="f15"/>
                  </a:lnTo>
                  <a:lnTo>
                    <a:pt x="f2" y="f5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200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sp>
        <p:nvSpPr>
          <p:cNvPr id="43025" name="object 19"/>
          <p:cNvSpPr txBox="1">
            <a:spLocks noChangeArrowheads="1"/>
          </p:cNvSpPr>
          <p:nvPr/>
        </p:nvSpPr>
        <p:spPr bwMode="auto">
          <a:xfrm rot="-5400000">
            <a:off x="-2158206" y="3393282"/>
            <a:ext cx="5683250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7616" rIns="0" bIns="0" anchorCtr="1">
            <a:spAutoFit/>
          </a:bodyPr>
          <a:lstStyle>
            <a:lvl1pPr marL="111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ts val="63"/>
              </a:spcBef>
            </a:pPr>
            <a:r>
              <a:rPr lang="ru-RU" sz="90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Молодой человек </a:t>
            </a:r>
          </a:p>
          <a:p>
            <a:pPr algn="ctr" eaLnBrk="1" hangingPunct="1">
              <a:lnSpc>
                <a:spcPct val="150000"/>
              </a:lnSpc>
              <a:spcBef>
                <a:spcPts val="63"/>
              </a:spcBef>
            </a:pPr>
            <a:r>
              <a:rPr lang="ru-RU" sz="90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 решает вопрос поиска подходящей работы</a:t>
            </a:r>
          </a:p>
        </p:txBody>
      </p:sp>
      <p:sp>
        <p:nvSpPr>
          <p:cNvPr id="21" name="object 20"/>
          <p:cNvSpPr/>
          <p:nvPr/>
        </p:nvSpPr>
        <p:spPr>
          <a:xfrm>
            <a:off x="117475" y="5130800"/>
            <a:ext cx="379413" cy="347663"/>
          </a:xfrm>
          <a:custGeom>
            <a:avLst/>
            <a:gdLst>
              <a:gd name="f0" fmla="val w"/>
              <a:gd name="f1" fmla="val h"/>
              <a:gd name="f2" fmla="val 0"/>
              <a:gd name="f3" fmla="val 410209"/>
              <a:gd name="f4" fmla="val 347345"/>
              <a:gd name="f5" fmla="val 409752"/>
              <a:gd name="f6" fmla="val 57878"/>
              <a:gd name="f7" fmla="val 35349"/>
              <a:gd name="f8" fmla="val 4548"/>
              <a:gd name="f9" fmla="val 16952"/>
              <a:gd name="f10" fmla="val 289386"/>
              <a:gd name="f11" fmla="val 311914"/>
              <a:gd name="f12" fmla="val 330312"/>
              <a:gd name="f13" fmla="val 342716"/>
              <a:gd name="f14" fmla="val 347264"/>
              <a:gd name="f15" fmla="*/ f0 1 410209"/>
              <a:gd name="f16" fmla="*/ f1 1 347345"/>
              <a:gd name="f17" fmla="val f2"/>
              <a:gd name="f18" fmla="val f3"/>
              <a:gd name="f19" fmla="val f4"/>
              <a:gd name="f20" fmla="+- f19 0 f17"/>
              <a:gd name="f21" fmla="+- f18 0 f17"/>
              <a:gd name="f22" fmla="*/ f21 1 410209"/>
              <a:gd name="f23" fmla="*/ f20 1 347345"/>
              <a:gd name="f24" fmla="*/ f17 1 f22"/>
              <a:gd name="f25" fmla="*/ f18 1 f22"/>
              <a:gd name="f26" fmla="*/ f17 1 f23"/>
              <a:gd name="f27" fmla="*/ f19 1 f23"/>
              <a:gd name="f28" fmla="*/ f24 f15 1"/>
              <a:gd name="f29" fmla="*/ f25 f15 1"/>
              <a:gd name="f30" fmla="*/ f27 f16 1"/>
              <a:gd name="f31" fmla="*/ f26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8" t="f31" r="f29" b="f30"/>
            <a:pathLst>
              <a:path w="410209" h="347345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7"/>
                </a:lnTo>
                <a:lnTo>
                  <a:pt x="f2" y="f6"/>
                </a:lnTo>
                <a:lnTo>
                  <a:pt x="f2" y="f10"/>
                </a:lnTo>
                <a:lnTo>
                  <a:pt x="f8" y="f11"/>
                </a:lnTo>
                <a:lnTo>
                  <a:pt x="f9" y="f12"/>
                </a:lnTo>
                <a:lnTo>
                  <a:pt x="f7" y="f13"/>
                </a:lnTo>
                <a:lnTo>
                  <a:pt x="f6" y="f14"/>
                </a:lnTo>
                <a:lnTo>
                  <a:pt x="f5" y="f14"/>
                </a:lnTo>
                <a:lnTo>
                  <a:pt x="f5" y="f2"/>
                </a:lnTo>
                <a:close/>
              </a:path>
            </a:pathLst>
          </a:custGeom>
          <a:solidFill>
            <a:srgbClr val="9568C9">
              <a:alpha val="89799"/>
            </a:srgb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43027" name="object 21"/>
          <p:cNvSpPr txBox="1">
            <a:spLocks noChangeArrowheads="1"/>
          </p:cNvSpPr>
          <p:nvPr/>
        </p:nvSpPr>
        <p:spPr bwMode="auto">
          <a:xfrm>
            <a:off x="136525" y="5170488"/>
            <a:ext cx="29210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9528" rIns="0" bIns="0" anchorCtr="1">
            <a:spAutoFit/>
          </a:bodyPr>
          <a:lstStyle>
            <a:lvl1pPr marL="111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ts val="75"/>
              </a:spcBef>
            </a:pPr>
            <a:r>
              <a:rPr lang="ru-RU" sz="400" b="1">
                <a:solidFill>
                  <a:srgbClr val="FFFFFF"/>
                </a:solidFill>
                <a:latin typeface="Comic Sans MS" pitchFamily="66" charset="0"/>
              </a:rPr>
              <a:t>Ответствен  ные лица со</a:t>
            </a:r>
            <a:endParaRPr lang="ru-RU" sz="400">
              <a:solidFill>
                <a:srgbClr val="000000"/>
              </a:solidFill>
              <a:latin typeface="Comic Sans MS" pitchFamily="66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125"/>
              </a:spcBef>
            </a:pPr>
            <a:r>
              <a:rPr lang="ru-RU" sz="400" b="1">
                <a:solidFill>
                  <a:srgbClr val="FFFFFF"/>
                </a:solidFill>
                <a:latin typeface="Comic Sans MS" pitchFamily="66" charset="0"/>
              </a:rPr>
              <a:t>стороны  НЦЗН</a:t>
            </a:r>
            <a:endParaRPr lang="ru-RU" sz="4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3" name="object 22"/>
          <p:cNvSpPr/>
          <p:nvPr/>
        </p:nvSpPr>
        <p:spPr>
          <a:xfrm>
            <a:off x="123825" y="5554663"/>
            <a:ext cx="376238" cy="1173162"/>
          </a:xfrm>
          <a:custGeom>
            <a:avLst/>
            <a:gdLst>
              <a:gd name="f0" fmla="val w"/>
              <a:gd name="f1" fmla="val h"/>
              <a:gd name="f2" fmla="val 0"/>
              <a:gd name="f3" fmla="val 407034"/>
              <a:gd name="f4" fmla="val 1066165"/>
              <a:gd name="f5" fmla="val 406631"/>
              <a:gd name="f6" fmla="val 67773"/>
              <a:gd name="f7" fmla="val 41392"/>
              <a:gd name="f8" fmla="val 5325"/>
              <a:gd name="f9" fmla="val 19850"/>
              <a:gd name="f10" fmla="val 67772"/>
              <a:gd name="f11" fmla="val 997984"/>
              <a:gd name="f12" fmla="val 1024365"/>
              <a:gd name="f13" fmla="val 1045907"/>
              <a:gd name="f14" fmla="val 1060431"/>
              <a:gd name="f15" fmla="val 1065757"/>
              <a:gd name="f16" fmla="*/ f0 1 407034"/>
              <a:gd name="f17" fmla="*/ f1 1 1066165"/>
              <a:gd name="f18" fmla="val f2"/>
              <a:gd name="f19" fmla="val f3"/>
              <a:gd name="f20" fmla="val f4"/>
              <a:gd name="f21" fmla="+- f20 0 f18"/>
              <a:gd name="f22" fmla="+- f19 0 f18"/>
              <a:gd name="f23" fmla="*/ f22 1 407034"/>
              <a:gd name="f24" fmla="*/ f21 1 1066165"/>
              <a:gd name="f25" fmla="*/ f18 1 f23"/>
              <a:gd name="f26" fmla="*/ f19 1 f23"/>
              <a:gd name="f27" fmla="*/ f18 1 f24"/>
              <a:gd name="f28" fmla="*/ f20 1 f24"/>
              <a:gd name="f29" fmla="*/ f25 f16 1"/>
              <a:gd name="f30" fmla="*/ f26 f16 1"/>
              <a:gd name="f31" fmla="*/ f28 f17 1"/>
              <a:gd name="f32" fmla="*/ f27 f1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9" t="f32" r="f30" b="f31"/>
            <a:pathLst>
              <a:path w="407034" h="1066165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7"/>
                </a:lnTo>
                <a:lnTo>
                  <a:pt x="f2" y="f10"/>
                </a:lnTo>
                <a:lnTo>
                  <a:pt x="f2" y="f11"/>
                </a:lnTo>
                <a:lnTo>
                  <a:pt x="f8" y="f12"/>
                </a:lnTo>
                <a:lnTo>
                  <a:pt x="f9" y="f13"/>
                </a:lnTo>
                <a:lnTo>
                  <a:pt x="f7" y="f14"/>
                </a:lnTo>
                <a:lnTo>
                  <a:pt x="f6" y="f15"/>
                </a:lnTo>
                <a:lnTo>
                  <a:pt x="f5" y="f15"/>
                </a:lnTo>
                <a:lnTo>
                  <a:pt x="f5" y="f2"/>
                </a:lnTo>
                <a:close/>
              </a:path>
            </a:pathLst>
          </a:custGeom>
          <a:solidFill>
            <a:srgbClr val="9568C9">
              <a:alpha val="89799"/>
            </a:srgb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43029" name="object 23"/>
          <p:cNvSpPr txBox="1">
            <a:spLocks noChangeArrowheads="1"/>
          </p:cNvSpPr>
          <p:nvPr/>
        </p:nvSpPr>
        <p:spPr bwMode="auto">
          <a:xfrm>
            <a:off x="149225" y="5770563"/>
            <a:ext cx="2730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 anchorCtr="1">
            <a:spAutoFit/>
          </a:bodyPr>
          <a:lstStyle>
            <a:lvl1pPr marL="127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100"/>
              </a:spcBef>
            </a:pPr>
            <a:r>
              <a:rPr lang="ru-RU" sz="500" b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Инстру-  менты  повыше-  ния  качества  клиент-  ского  опыта</a:t>
            </a:r>
            <a:endParaRPr lang="ru-RU" sz="5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43030" name="object 35"/>
          <p:cNvGrpSpPr>
            <a:grpSpLocks/>
          </p:cNvGrpSpPr>
          <p:nvPr/>
        </p:nvGrpSpPr>
        <p:grpSpPr bwMode="auto">
          <a:xfrm>
            <a:off x="933450" y="3854450"/>
            <a:ext cx="1608138" cy="517525"/>
            <a:chOff x="1011728" y="3854506"/>
            <a:chExt cx="1741785" cy="517065"/>
          </a:xfrm>
        </p:grpSpPr>
        <p:sp>
          <p:nvSpPr>
            <p:cNvPr id="26" name="object 36"/>
            <p:cNvSpPr/>
            <p:nvPr/>
          </p:nvSpPr>
          <p:spPr>
            <a:xfrm>
              <a:off x="1011728" y="3854506"/>
              <a:ext cx="1741785" cy="51706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27" name="object 37"/>
            <p:cNvSpPr/>
            <p:nvPr/>
          </p:nvSpPr>
          <p:spPr>
            <a:xfrm>
              <a:off x="1011728" y="3854506"/>
              <a:ext cx="1741785" cy="51706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pic>
        <p:nvPicPr>
          <p:cNvPr id="43031" name="object 5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238" y="2822575"/>
            <a:ext cx="382587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3032" name="object 56"/>
          <p:cNvGrpSpPr>
            <a:grpSpLocks/>
          </p:cNvGrpSpPr>
          <p:nvPr/>
        </p:nvGrpSpPr>
        <p:grpSpPr bwMode="auto">
          <a:xfrm>
            <a:off x="7085013" y="2741613"/>
            <a:ext cx="1447800" cy="869950"/>
            <a:chOff x="7674833" y="2734449"/>
            <a:chExt cx="1569375" cy="870545"/>
          </a:xfrm>
        </p:grpSpPr>
        <p:pic>
          <p:nvPicPr>
            <p:cNvPr id="43149" name="object 5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09504" y="2734449"/>
              <a:ext cx="534704" cy="476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object 58"/>
            <p:cNvSpPr/>
            <p:nvPr/>
          </p:nvSpPr>
          <p:spPr>
            <a:xfrm>
              <a:off x="7674833" y="3203081"/>
              <a:ext cx="1034204" cy="40191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34415"/>
                <a:gd name="f4" fmla="val 401320"/>
                <a:gd name="f5" fmla="val 1033803"/>
                <a:gd name="f6" fmla="val 401287"/>
                <a:gd name="f7" fmla="*/ f0 1 1034415"/>
                <a:gd name="f8" fmla="*/ f1 1 40132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034415"/>
                <a:gd name="f15" fmla="*/ f12 1 40132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034415" h="401320">
                  <a:moveTo>
                    <a:pt x="f5" y="f2"/>
                  </a:moveTo>
                  <a:lnTo>
                    <a:pt x="f2" y="f6"/>
                  </a:lnTo>
                </a:path>
              </a:pathLst>
            </a:custGeom>
            <a:noFill/>
            <a:ln w="6345">
              <a:solidFill>
                <a:srgbClr val="4472C4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sp>
        <p:nvSpPr>
          <p:cNvPr id="32" name="object 59"/>
          <p:cNvSpPr/>
          <p:nvPr/>
        </p:nvSpPr>
        <p:spPr>
          <a:xfrm>
            <a:off x="3487738" y="3203575"/>
            <a:ext cx="1017587" cy="457200"/>
          </a:xfrm>
          <a:custGeom>
            <a:avLst/>
            <a:gdLst>
              <a:gd name="f0" fmla="val w"/>
              <a:gd name="f1" fmla="val h"/>
              <a:gd name="f2" fmla="val 0"/>
              <a:gd name="f3" fmla="val 1221104"/>
              <a:gd name="f4" fmla="val 504189"/>
              <a:gd name="f5" fmla="val 1220694"/>
              <a:gd name="f6" fmla="val 504086"/>
              <a:gd name="f7" fmla="*/ f0 1 1221104"/>
              <a:gd name="f8" fmla="*/ f1 1 504189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221104"/>
              <a:gd name="f15" fmla="*/ f12 1 504189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221104" h="504189">
                <a:moveTo>
                  <a:pt x="f5" y="f2"/>
                </a:moveTo>
                <a:lnTo>
                  <a:pt x="f2" y="f6"/>
                </a:lnTo>
              </a:path>
            </a:pathLst>
          </a:custGeom>
          <a:noFill/>
          <a:ln w="6345">
            <a:solidFill>
              <a:srgbClr val="4472C4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grpSp>
        <p:nvGrpSpPr>
          <p:cNvPr id="43034" name="object 60"/>
          <p:cNvGrpSpPr>
            <a:grpSpLocks/>
          </p:cNvGrpSpPr>
          <p:nvPr/>
        </p:nvGrpSpPr>
        <p:grpSpPr bwMode="auto">
          <a:xfrm>
            <a:off x="1292225" y="2949575"/>
            <a:ext cx="3149600" cy="896938"/>
            <a:chOff x="1400805" y="2941597"/>
            <a:chExt cx="3412157" cy="896995"/>
          </a:xfrm>
        </p:grpSpPr>
        <p:pic>
          <p:nvPicPr>
            <p:cNvPr id="43145" name="object 6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8589" y="3454023"/>
              <a:ext cx="365961" cy="384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" name="object 64"/>
            <p:cNvSpPr/>
            <p:nvPr/>
          </p:nvSpPr>
          <p:spPr>
            <a:xfrm>
              <a:off x="1842804" y="3108296"/>
              <a:ext cx="1159170" cy="49691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60145"/>
                <a:gd name="f4" fmla="val 497204"/>
                <a:gd name="f5" fmla="val 1160079"/>
                <a:gd name="f6" fmla="val 496810"/>
                <a:gd name="f7" fmla="*/ f0 1 1160145"/>
                <a:gd name="f8" fmla="*/ f1 1 497204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160145"/>
                <a:gd name="f15" fmla="*/ f12 1 497204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160145" h="497204">
                  <a:moveTo>
                    <a:pt x="f2" y="f2"/>
                  </a:moveTo>
                  <a:lnTo>
                    <a:pt x="f5" y="f6"/>
                  </a:lnTo>
                </a:path>
              </a:pathLst>
            </a:custGeom>
            <a:noFill/>
            <a:ln w="6345">
              <a:solidFill>
                <a:srgbClr val="4472C4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37" name="object 65"/>
            <p:cNvSpPr/>
            <p:nvPr/>
          </p:nvSpPr>
          <p:spPr>
            <a:xfrm>
              <a:off x="1909877" y="2941597"/>
              <a:ext cx="2903085" cy="3175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902585"/>
                <a:gd name="f4" fmla="val 31750"/>
                <a:gd name="f5" fmla="val 2902423"/>
                <a:gd name="f6" fmla="val 31682"/>
                <a:gd name="f7" fmla="*/ f0 1 2902585"/>
                <a:gd name="f8" fmla="*/ f1 1 3175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2902585"/>
                <a:gd name="f15" fmla="*/ f12 1 3175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2902585" h="31750">
                  <a:moveTo>
                    <a:pt x="f2" y="f2"/>
                  </a:moveTo>
                  <a:lnTo>
                    <a:pt x="f5" y="f6"/>
                  </a:lnTo>
                </a:path>
              </a:pathLst>
            </a:custGeom>
            <a:noFill/>
            <a:ln w="6345">
              <a:solidFill>
                <a:srgbClr val="4472C4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38" name="object 63"/>
            <p:cNvSpPr/>
            <p:nvPr/>
          </p:nvSpPr>
          <p:spPr>
            <a:xfrm>
              <a:off x="1400805" y="3124172"/>
              <a:ext cx="299252" cy="50168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98450"/>
                <a:gd name="f4" fmla="val 502920"/>
                <a:gd name="f5" fmla="val 254106"/>
                <a:gd name="f6" fmla="val 62532"/>
                <a:gd name="f7" fmla="val 496153"/>
                <a:gd name="f8" fmla="val 10956"/>
                <a:gd name="f9" fmla="val 502574"/>
                <a:gd name="f10" fmla="val 265063"/>
                <a:gd name="f11" fmla="val 68952"/>
                <a:gd name="f12" fmla="val 294680"/>
                <a:gd name="f13" fmla="val 51574"/>
                <a:gd name="f14" fmla="val 260527"/>
                <a:gd name="f15" fmla="val 271484"/>
                <a:gd name="f16" fmla="val 57995"/>
                <a:gd name="f17" fmla="val 292456"/>
                <a:gd name="f18" fmla="val 85006"/>
                <a:gd name="f19" fmla="val 298110"/>
                <a:gd name="f20" fmla="val 226714"/>
                <a:gd name="f21" fmla="val 46479"/>
                <a:gd name="f22" fmla="*/ f0 1 298450"/>
                <a:gd name="f23" fmla="*/ f1 1 502920"/>
                <a:gd name="f24" fmla="val f2"/>
                <a:gd name="f25" fmla="val f3"/>
                <a:gd name="f26" fmla="val f4"/>
                <a:gd name="f27" fmla="+- f26 0 f24"/>
                <a:gd name="f28" fmla="+- f25 0 f24"/>
                <a:gd name="f29" fmla="*/ f28 1 298450"/>
                <a:gd name="f30" fmla="*/ f27 1 502920"/>
                <a:gd name="f31" fmla="*/ f24 1 f29"/>
                <a:gd name="f32" fmla="*/ f25 1 f29"/>
                <a:gd name="f33" fmla="*/ f24 1 f30"/>
                <a:gd name="f34" fmla="*/ f26 1 f30"/>
                <a:gd name="f35" fmla="*/ f31 f22 1"/>
                <a:gd name="f36" fmla="*/ f32 f22 1"/>
                <a:gd name="f37" fmla="*/ f34 f23 1"/>
                <a:gd name="f38" fmla="*/ f33 f2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5" t="f38" r="f36" b="f37"/>
              <a:pathLst>
                <a:path w="298450" h="502920">
                  <a:moveTo>
                    <a:pt x="f5" y="f6"/>
                  </a:moveTo>
                  <a:lnTo>
                    <a:pt x="f2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5" y="f6"/>
                  </a:lnTo>
                  <a:close/>
                </a:path>
                <a:path w="298450" h="502920">
                  <a:moveTo>
                    <a:pt x="f12" y="f13"/>
                  </a:moveTo>
                  <a:lnTo>
                    <a:pt x="f14" y="f13"/>
                  </a:lnTo>
                  <a:lnTo>
                    <a:pt x="f15" y="f16"/>
                  </a:lnTo>
                  <a:lnTo>
                    <a:pt x="f10" y="f11"/>
                  </a:lnTo>
                  <a:lnTo>
                    <a:pt x="f17" y="f18"/>
                  </a:lnTo>
                  <a:lnTo>
                    <a:pt x="f12" y="f13"/>
                  </a:lnTo>
                  <a:close/>
                </a:path>
                <a:path w="298450" h="502920">
                  <a:moveTo>
                    <a:pt x="f14" y="f13"/>
                  </a:moveTo>
                  <a:lnTo>
                    <a:pt x="f5" y="f6"/>
                  </a:lnTo>
                  <a:lnTo>
                    <a:pt x="f10" y="f11"/>
                  </a:lnTo>
                  <a:lnTo>
                    <a:pt x="f15" y="f16"/>
                  </a:lnTo>
                  <a:lnTo>
                    <a:pt x="f14" y="f13"/>
                  </a:lnTo>
                  <a:close/>
                </a:path>
                <a:path w="298450" h="502920">
                  <a:moveTo>
                    <a:pt x="f19" y="f2"/>
                  </a:moveTo>
                  <a:lnTo>
                    <a:pt x="f20" y="f21"/>
                  </a:lnTo>
                  <a:lnTo>
                    <a:pt x="f5" y="f6"/>
                  </a:lnTo>
                  <a:lnTo>
                    <a:pt x="f14" y="f13"/>
                  </a:lnTo>
                  <a:lnTo>
                    <a:pt x="f12" y="f13"/>
                  </a:lnTo>
                  <a:lnTo>
                    <a:pt x="f19" y="f2"/>
                  </a:lnTo>
                  <a:close/>
                </a:path>
              </a:pathLst>
            </a:custGeom>
            <a:solidFill>
              <a:srgbClr val="ED7D31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pic>
        <p:nvPicPr>
          <p:cNvPr id="43035" name="object 7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450" y="3332163"/>
            <a:ext cx="7635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object 78"/>
          <p:cNvSpPr/>
          <p:nvPr/>
        </p:nvSpPr>
        <p:spPr>
          <a:xfrm>
            <a:off x="5170488" y="2967038"/>
            <a:ext cx="2738437" cy="0"/>
          </a:xfrm>
          <a:custGeom>
            <a:avLst/>
            <a:gdLst>
              <a:gd name="f0" fmla="val w"/>
              <a:gd name="f1" fmla="val h"/>
              <a:gd name="f2" fmla="val 0"/>
              <a:gd name="f3" fmla="val 2967355"/>
              <a:gd name="f4" fmla="val 2967130"/>
              <a:gd name="f5" fmla="val 1"/>
              <a:gd name="f6" fmla="*/ f0 1 2967355"/>
              <a:gd name="f7" fmla="*/ f1 1 0"/>
              <a:gd name="f8" fmla="val f2"/>
              <a:gd name="f9" fmla="val f3"/>
              <a:gd name="f10" fmla="+- f8 0 f8"/>
              <a:gd name="f11" fmla="+- f9 0 f8"/>
              <a:gd name="f12" fmla="*/ f11 1 2967355"/>
              <a:gd name="f13" fmla="*/ f10 1 0"/>
              <a:gd name="f14" fmla="*/ 0 1 f12"/>
              <a:gd name="f15" fmla="*/ 2967355 1 f12"/>
              <a:gd name="f16" fmla="*/ 0 1 f13"/>
              <a:gd name="f17" fmla="*/ 1 1 f13"/>
              <a:gd name="f18" fmla="*/ f14 f6 1"/>
              <a:gd name="f19" fmla="*/ f15 f6 1"/>
              <a:gd name="f20" fmla="*/ f17 f7 1"/>
              <a:gd name="f21" fmla="*/ f16 f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8" t="f21" r="f19" b="f20"/>
            <a:pathLst>
              <a:path w="2967355">
                <a:moveTo>
                  <a:pt x="f2" y="f2"/>
                </a:moveTo>
                <a:lnTo>
                  <a:pt x="f4" y="f5"/>
                </a:lnTo>
              </a:path>
            </a:pathLst>
          </a:custGeom>
          <a:noFill/>
          <a:ln w="6345">
            <a:solidFill>
              <a:srgbClr val="4472C4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42" name="object 79"/>
          <p:cNvSpPr/>
          <p:nvPr/>
        </p:nvSpPr>
        <p:spPr>
          <a:xfrm>
            <a:off x="5237163" y="3203575"/>
            <a:ext cx="927100" cy="423863"/>
          </a:xfrm>
          <a:custGeom>
            <a:avLst/>
            <a:gdLst>
              <a:gd name="f0" fmla="val w"/>
              <a:gd name="f1" fmla="val h"/>
              <a:gd name="f2" fmla="val 0"/>
              <a:gd name="f3" fmla="val 1085850"/>
              <a:gd name="f4" fmla="val 469900"/>
              <a:gd name="f5" fmla="val 1085375"/>
              <a:gd name="f6" fmla="val 469814"/>
              <a:gd name="f7" fmla="*/ f0 1 1085850"/>
              <a:gd name="f8" fmla="*/ f1 1 46990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085850"/>
              <a:gd name="f15" fmla="*/ f12 1 46990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085850" h="469900">
                <a:moveTo>
                  <a:pt x="f2" y="f2"/>
                </a:moveTo>
                <a:lnTo>
                  <a:pt x="f5" y="f6"/>
                </a:lnTo>
              </a:path>
            </a:pathLst>
          </a:custGeom>
          <a:noFill/>
          <a:ln w="6345">
            <a:solidFill>
              <a:srgbClr val="4472C4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grpSp>
        <p:nvGrpSpPr>
          <p:cNvPr id="43038" name="object 35"/>
          <p:cNvGrpSpPr>
            <a:grpSpLocks/>
          </p:cNvGrpSpPr>
          <p:nvPr/>
        </p:nvGrpSpPr>
        <p:grpSpPr bwMode="auto">
          <a:xfrm>
            <a:off x="969963" y="1250950"/>
            <a:ext cx="1571625" cy="854075"/>
            <a:chOff x="1051258" y="1250679"/>
            <a:chExt cx="1705868" cy="854753"/>
          </a:xfrm>
        </p:grpSpPr>
        <p:sp>
          <p:nvSpPr>
            <p:cNvPr id="44" name="object 36"/>
            <p:cNvSpPr/>
            <p:nvPr/>
          </p:nvSpPr>
          <p:spPr>
            <a:xfrm>
              <a:off x="1051258" y="1250679"/>
              <a:ext cx="1705868" cy="85475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45" name="object 37"/>
            <p:cNvSpPr/>
            <p:nvPr/>
          </p:nvSpPr>
          <p:spPr>
            <a:xfrm>
              <a:off x="1051258" y="1250679"/>
              <a:ext cx="1705868" cy="85475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sp>
        <p:nvSpPr>
          <p:cNvPr id="46" name="object 38"/>
          <p:cNvSpPr txBox="1"/>
          <p:nvPr/>
        </p:nvSpPr>
        <p:spPr>
          <a:xfrm>
            <a:off x="1042988" y="1301750"/>
            <a:ext cx="1452562" cy="104775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600" kern="0" dirty="0">
                <a:solidFill>
                  <a:srgbClr val="000000"/>
                </a:solidFill>
                <a:latin typeface="Trebuchet MS"/>
                <a:cs typeface="Times New Roman"/>
              </a:rPr>
              <a:t>-</a:t>
            </a:r>
            <a:endParaRPr lang="ru-RU" sz="600" kern="0" spc="15" dirty="0">
              <a:solidFill>
                <a:srgbClr val="000000"/>
              </a:solidFill>
              <a:latin typeface="Trebuchet MS"/>
              <a:cs typeface="Times New Roman"/>
            </a:endParaRPr>
          </a:p>
        </p:txBody>
      </p:sp>
      <p:grpSp>
        <p:nvGrpSpPr>
          <p:cNvPr id="43040" name="object 35"/>
          <p:cNvGrpSpPr>
            <a:grpSpLocks/>
          </p:cNvGrpSpPr>
          <p:nvPr/>
        </p:nvGrpSpPr>
        <p:grpSpPr bwMode="auto">
          <a:xfrm>
            <a:off x="973138" y="2212975"/>
            <a:ext cx="3211512" cy="566738"/>
            <a:chOff x="1053516" y="2213213"/>
            <a:chExt cx="1703646" cy="504693"/>
          </a:xfrm>
        </p:grpSpPr>
        <p:sp>
          <p:nvSpPr>
            <p:cNvPr id="48" name="object 36"/>
            <p:cNvSpPr/>
            <p:nvPr/>
          </p:nvSpPr>
          <p:spPr>
            <a:xfrm>
              <a:off x="1053516" y="2213213"/>
              <a:ext cx="1703646" cy="50469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49" name="object 37"/>
            <p:cNvSpPr/>
            <p:nvPr/>
          </p:nvSpPr>
          <p:spPr>
            <a:xfrm>
              <a:off x="1053516" y="2213213"/>
              <a:ext cx="1703646" cy="50469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43041" name="object 35"/>
          <p:cNvGrpSpPr>
            <a:grpSpLocks/>
          </p:cNvGrpSpPr>
          <p:nvPr/>
        </p:nvGrpSpPr>
        <p:grpSpPr bwMode="auto">
          <a:xfrm>
            <a:off x="931863" y="4465638"/>
            <a:ext cx="1628775" cy="585787"/>
            <a:chOff x="1010375" y="4464868"/>
            <a:chExt cx="1763082" cy="586102"/>
          </a:xfrm>
        </p:grpSpPr>
        <p:sp>
          <p:nvSpPr>
            <p:cNvPr id="52" name="object 36"/>
            <p:cNvSpPr/>
            <p:nvPr/>
          </p:nvSpPr>
          <p:spPr>
            <a:xfrm>
              <a:off x="1029277" y="4464868"/>
              <a:ext cx="1744180" cy="58610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53" name="object 37"/>
            <p:cNvSpPr/>
            <p:nvPr/>
          </p:nvSpPr>
          <p:spPr>
            <a:xfrm>
              <a:off x="1010375" y="4464868"/>
              <a:ext cx="1744179" cy="58610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43042" name="object 35"/>
          <p:cNvGrpSpPr>
            <a:grpSpLocks/>
          </p:cNvGrpSpPr>
          <p:nvPr/>
        </p:nvGrpSpPr>
        <p:grpSpPr bwMode="auto">
          <a:xfrm>
            <a:off x="7518400" y="5110163"/>
            <a:ext cx="1565275" cy="311150"/>
            <a:chOff x="1016511" y="5169917"/>
            <a:chExt cx="1751423" cy="310685"/>
          </a:xfrm>
        </p:grpSpPr>
        <p:sp>
          <p:nvSpPr>
            <p:cNvPr id="55" name="object 36"/>
            <p:cNvSpPr/>
            <p:nvPr/>
          </p:nvSpPr>
          <p:spPr>
            <a:xfrm>
              <a:off x="1016511" y="5169917"/>
              <a:ext cx="1751423" cy="31068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>
              <a:noFill/>
              <a:prstDash val="solid"/>
            </a:ln>
          </p:spPr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700" kern="0" dirty="0">
                  <a:solidFill>
                    <a:srgbClr val="000000"/>
                  </a:solidFill>
                  <a:latin typeface="Calibri"/>
                  <a:cs typeface="+mn-cs"/>
                </a:rPr>
                <a:t>Отдел улучшения качества клиентского опыта, отдел информационных систем </a:t>
              </a:r>
            </a:p>
          </p:txBody>
        </p:sp>
        <p:sp>
          <p:nvSpPr>
            <p:cNvPr id="56" name="object 37"/>
            <p:cNvSpPr/>
            <p:nvPr/>
          </p:nvSpPr>
          <p:spPr>
            <a:xfrm>
              <a:off x="1016511" y="5169917"/>
              <a:ext cx="1751423" cy="31068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600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43043" name="object 35"/>
          <p:cNvGrpSpPr>
            <a:grpSpLocks/>
          </p:cNvGrpSpPr>
          <p:nvPr/>
        </p:nvGrpSpPr>
        <p:grpSpPr bwMode="auto">
          <a:xfrm>
            <a:off x="925513" y="5499100"/>
            <a:ext cx="1616075" cy="1265238"/>
            <a:chOff x="1016511" y="5557787"/>
            <a:chExt cx="1751423" cy="1175708"/>
          </a:xfrm>
        </p:grpSpPr>
        <p:sp>
          <p:nvSpPr>
            <p:cNvPr id="58" name="object 36"/>
            <p:cNvSpPr/>
            <p:nvPr/>
          </p:nvSpPr>
          <p:spPr>
            <a:xfrm>
              <a:off x="1016511" y="5557787"/>
              <a:ext cx="1751423" cy="117570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600" kern="0">
                <a:solidFill>
                  <a:srgbClr val="000000"/>
                </a:solidFill>
                <a:latin typeface="Trebuchet MS" pitchFamily="34"/>
                <a:cs typeface="+mn-cs"/>
              </a:endParaRPr>
            </a:p>
          </p:txBody>
        </p:sp>
        <p:sp>
          <p:nvSpPr>
            <p:cNvPr id="59" name="object 37"/>
            <p:cNvSpPr/>
            <p:nvPr/>
          </p:nvSpPr>
          <p:spPr>
            <a:xfrm>
              <a:off x="1016511" y="5557787"/>
              <a:ext cx="1751423" cy="117570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600" kern="0">
                <a:solidFill>
                  <a:srgbClr val="000000"/>
                </a:solidFill>
                <a:latin typeface="Trebuchet MS" pitchFamily="34"/>
                <a:cs typeface="+mn-cs"/>
              </a:endParaRPr>
            </a:p>
          </p:txBody>
        </p:sp>
      </p:grpSp>
      <p:sp>
        <p:nvSpPr>
          <p:cNvPr id="60" name="object 38"/>
          <p:cNvSpPr txBox="1"/>
          <p:nvPr/>
        </p:nvSpPr>
        <p:spPr>
          <a:xfrm>
            <a:off x="1336675" y="3203575"/>
            <a:ext cx="1528763" cy="106363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600" kern="0" dirty="0">
                <a:solidFill>
                  <a:srgbClr val="000000"/>
                </a:solidFill>
                <a:latin typeface="Trebuchet MS"/>
                <a:cs typeface="+mn-cs"/>
              </a:rPr>
              <a:t>-</a:t>
            </a:r>
            <a:endParaRPr lang="ru-RU" sz="600" kern="0" dirty="0">
              <a:solidFill>
                <a:srgbClr val="000000"/>
              </a:solidFill>
              <a:latin typeface="Trebuchet MS" pitchFamily="34"/>
              <a:cs typeface="+mn-cs"/>
            </a:endParaRPr>
          </a:p>
        </p:txBody>
      </p:sp>
      <p:grpSp>
        <p:nvGrpSpPr>
          <p:cNvPr id="43045" name="object 35"/>
          <p:cNvGrpSpPr>
            <a:grpSpLocks/>
          </p:cNvGrpSpPr>
          <p:nvPr/>
        </p:nvGrpSpPr>
        <p:grpSpPr bwMode="auto">
          <a:xfrm>
            <a:off x="2609850" y="1247775"/>
            <a:ext cx="1574800" cy="860425"/>
            <a:chOff x="2826721" y="1248146"/>
            <a:chExt cx="1705868" cy="859838"/>
          </a:xfrm>
        </p:grpSpPr>
        <p:sp>
          <p:nvSpPr>
            <p:cNvPr id="65" name="object 36"/>
            <p:cNvSpPr/>
            <p:nvPr/>
          </p:nvSpPr>
          <p:spPr>
            <a:xfrm>
              <a:off x="2826721" y="1248146"/>
              <a:ext cx="1705868" cy="85983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66" name="object 37"/>
            <p:cNvSpPr/>
            <p:nvPr/>
          </p:nvSpPr>
          <p:spPr>
            <a:xfrm>
              <a:off x="2826721" y="1248146"/>
              <a:ext cx="1705868" cy="85983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43046" name="object 35"/>
          <p:cNvGrpSpPr>
            <a:grpSpLocks/>
          </p:cNvGrpSpPr>
          <p:nvPr/>
        </p:nvGrpSpPr>
        <p:grpSpPr bwMode="auto">
          <a:xfrm>
            <a:off x="4257675" y="1247775"/>
            <a:ext cx="1565275" cy="860425"/>
            <a:chOff x="4612343" y="1248146"/>
            <a:chExt cx="1695709" cy="859828"/>
          </a:xfrm>
        </p:grpSpPr>
        <p:sp>
          <p:nvSpPr>
            <p:cNvPr id="68" name="object 36"/>
            <p:cNvSpPr/>
            <p:nvPr/>
          </p:nvSpPr>
          <p:spPr>
            <a:xfrm>
              <a:off x="4612343" y="1248146"/>
              <a:ext cx="1695709" cy="85982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69" name="object 37"/>
            <p:cNvSpPr/>
            <p:nvPr/>
          </p:nvSpPr>
          <p:spPr>
            <a:xfrm>
              <a:off x="4612343" y="1248146"/>
              <a:ext cx="1695709" cy="85982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43047" name="object 35"/>
          <p:cNvGrpSpPr>
            <a:grpSpLocks/>
          </p:cNvGrpSpPr>
          <p:nvPr/>
        </p:nvGrpSpPr>
        <p:grpSpPr bwMode="auto">
          <a:xfrm>
            <a:off x="5894388" y="1250950"/>
            <a:ext cx="1574800" cy="854075"/>
            <a:chOff x="6385264" y="1250688"/>
            <a:chExt cx="1705868" cy="854753"/>
          </a:xfrm>
        </p:grpSpPr>
        <p:sp>
          <p:nvSpPr>
            <p:cNvPr id="71" name="object 36"/>
            <p:cNvSpPr/>
            <p:nvPr/>
          </p:nvSpPr>
          <p:spPr>
            <a:xfrm>
              <a:off x="6385264" y="1250688"/>
              <a:ext cx="1705868" cy="85475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72" name="object 37"/>
            <p:cNvSpPr/>
            <p:nvPr/>
          </p:nvSpPr>
          <p:spPr>
            <a:xfrm>
              <a:off x="6385264" y="1250688"/>
              <a:ext cx="1705868" cy="85475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43048" name="object 35"/>
          <p:cNvGrpSpPr>
            <a:grpSpLocks/>
          </p:cNvGrpSpPr>
          <p:nvPr/>
        </p:nvGrpSpPr>
        <p:grpSpPr bwMode="auto">
          <a:xfrm>
            <a:off x="7518400" y="1247775"/>
            <a:ext cx="1574800" cy="860425"/>
            <a:chOff x="8145484" y="1248146"/>
            <a:chExt cx="1705868" cy="859828"/>
          </a:xfrm>
        </p:grpSpPr>
        <p:sp>
          <p:nvSpPr>
            <p:cNvPr id="74" name="object 36"/>
            <p:cNvSpPr/>
            <p:nvPr/>
          </p:nvSpPr>
          <p:spPr>
            <a:xfrm>
              <a:off x="8145484" y="1248146"/>
              <a:ext cx="1705868" cy="85982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75" name="object 37"/>
            <p:cNvSpPr/>
            <p:nvPr/>
          </p:nvSpPr>
          <p:spPr>
            <a:xfrm>
              <a:off x="8145484" y="1248146"/>
              <a:ext cx="1705868" cy="85982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sp>
        <p:nvSpPr>
          <p:cNvPr id="77" name="object 38"/>
          <p:cNvSpPr txBox="1"/>
          <p:nvPr/>
        </p:nvSpPr>
        <p:spPr>
          <a:xfrm>
            <a:off x="4310063" y="1289050"/>
            <a:ext cx="1543050" cy="766763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0000"/>
                </a:solidFill>
                <a:latin typeface="Trebuchet MS" pitchFamily="34"/>
                <a:cs typeface="Times New Roman" pitchFamily="18"/>
              </a:rPr>
              <a:t>-    </a:t>
            </a: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Надо спросить сокурсников: обращались ли в НЦЗН, помогли ли им?</a:t>
            </a:r>
            <a:endParaRPr lang="ru-RU" sz="700" dirty="0">
              <a:solidFill>
                <a:srgbClr val="000000"/>
              </a:solidFill>
              <a:latin typeface="Trebuchet MS" pitchFamily="34"/>
              <a:cs typeface="Times New Roman" pitchFamily="1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0000"/>
                </a:solidFill>
                <a:latin typeface="Trebuchet MS" pitchFamily="34"/>
                <a:cs typeface="Times New Roman" pitchFamily="18"/>
              </a:rPr>
              <a:t>-    </a:t>
            </a: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Надо спросить в центре трудоустройства в колледже: может быть, они помогут обратиться в НЦЗН?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0000"/>
                </a:solidFill>
                <a:latin typeface="Trebuchet MS"/>
                <a:cs typeface="Times New Roman"/>
              </a:rPr>
              <a:t>-    </a:t>
            </a: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Не потрачу ли я много времени впустую?</a:t>
            </a:r>
            <a:endParaRPr lang="ru-RU" sz="700" dirty="0">
              <a:solidFill>
                <a:srgbClr val="000000"/>
              </a:solidFill>
              <a:latin typeface="Trebuchet MS"/>
              <a:cs typeface="Times New Roman"/>
            </a:endParaRPr>
          </a:p>
        </p:txBody>
      </p:sp>
      <p:sp>
        <p:nvSpPr>
          <p:cNvPr id="78" name="object 38"/>
          <p:cNvSpPr txBox="1"/>
          <p:nvPr/>
        </p:nvSpPr>
        <p:spPr>
          <a:xfrm>
            <a:off x="5934075" y="1285875"/>
            <a:ext cx="1550988" cy="828675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650" kern="0" dirty="0">
                <a:solidFill>
                  <a:srgbClr val="000000"/>
                </a:solidFill>
                <a:latin typeface="Trebuchet MS" pitchFamily="34"/>
                <a:cs typeface="+mn-cs"/>
              </a:rPr>
              <a:t>-     </a:t>
            </a:r>
            <a:r>
              <a:rPr lang="ru-RU" sz="650" kern="0" dirty="0">
                <a:solidFill>
                  <a:srgbClr val="000000"/>
                </a:solidFill>
                <a:latin typeface="Calibri"/>
                <a:cs typeface="+mn-cs"/>
              </a:rPr>
              <a:t>Часто ли придется приходить в НЦЗН?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650" kern="0" dirty="0">
                <a:solidFill>
                  <a:srgbClr val="000000"/>
                </a:solidFill>
                <a:latin typeface="Calibri"/>
                <a:cs typeface="+mn-cs"/>
              </a:rPr>
              <a:t>Вежливые ли сотрудники НЦЗН?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650" kern="0" dirty="0">
                <a:solidFill>
                  <a:srgbClr val="000000"/>
                </a:solidFill>
                <a:latin typeface="Calibri"/>
                <a:cs typeface="+mn-cs"/>
              </a:rPr>
              <a:t>-      Смогут ли меня трудоустроить без опыта работы?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50" dirty="0">
                <a:solidFill>
                  <a:srgbClr val="000000"/>
                </a:solidFill>
                <a:latin typeface="Trebuchet MS" pitchFamily="34"/>
                <a:cs typeface="+mn-cs"/>
              </a:rPr>
              <a:t>-    </a:t>
            </a:r>
            <a:r>
              <a:rPr lang="ru-RU" sz="650" dirty="0">
                <a:solidFill>
                  <a:prstClr val="black"/>
                </a:solidFill>
                <a:latin typeface="Calibri"/>
                <a:cs typeface="+mn-cs"/>
              </a:rPr>
              <a:t>Буду ли получать пособие по безработице, если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50" dirty="0">
                <a:solidFill>
                  <a:prstClr val="black"/>
                </a:solidFill>
                <a:latin typeface="Calibri"/>
                <a:cs typeface="+mn-cs"/>
              </a:rPr>
              <a:t>не будет подходящих вакансий</a:t>
            </a: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?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700" kern="0" dirty="0">
              <a:solidFill>
                <a:srgbClr val="000000"/>
              </a:solidFill>
              <a:latin typeface="Trebuchet MS" pitchFamily="34"/>
              <a:cs typeface="+mn-cs"/>
            </a:endParaRPr>
          </a:p>
        </p:txBody>
      </p:sp>
      <p:grpSp>
        <p:nvGrpSpPr>
          <p:cNvPr id="43051" name="object 35"/>
          <p:cNvGrpSpPr>
            <a:grpSpLocks/>
          </p:cNvGrpSpPr>
          <p:nvPr/>
        </p:nvGrpSpPr>
        <p:grpSpPr bwMode="auto">
          <a:xfrm>
            <a:off x="4248150" y="2211388"/>
            <a:ext cx="1581150" cy="568325"/>
            <a:chOff x="4601891" y="2210680"/>
            <a:chExt cx="1713805" cy="504684"/>
          </a:xfrm>
        </p:grpSpPr>
        <p:sp>
          <p:nvSpPr>
            <p:cNvPr id="83" name="object 36"/>
            <p:cNvSpPr/>
            <p:nvPr/>
          </p:nvSpPr>
          <p:spPr>
            <a:xfrm>
              <a:off x="4601891" y="2210680"/>
              <a:ext cx="1713805" cy="50468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84" name="object 37"/>
            <p:cNvSpPr/>
            <p:nvPr/>
          </p:nvSpPr>
          <p:spPr>
            <a:xfrm>
              <a:off x="4601891" y="2210680"/>
              <a:ext cx="1713805" cy="50468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43052" name="object 35"/>
          <p:cNvGrpSpPr>
            <a:grpSpLocks/>
          </p:cNvGrpSpPr>
          <p:nvPr/>
        </p:nvGrpSpPr>
        <p:grpSpPr bwMode="auto">
          <a:xfrm>
            <a:off x="5895975" y="2211388"/>
            <a:ext cx="1573213" cy="549275"/>
            <a:chOff x="6387513" y="2210671"/>
            <a:chExt cx="1703646" cy="504693"/>
          </a:xfrm>
        </p:grpSpPr>
        <p:sp>
          <p:nvSpPr>
            <p:cNvPr id="86" name="object 36"/>
            <p:cNvSpPr/>
            <p:nvPr/>
          </p:nvSpPr>
          <p:spPr>
            <a:xfrm>
              <a:off x="6387513" y="2210671"/>
              <a:ext cx="1703646" cy="50469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87" name="object 37"/>
            <p:cNvSpPr/>
            <p:nvPr/>
          </p:nvSpPr>
          <p:spPr>
            <a:xfrm>
              <a:off x="6387513" y="2210671"/>
              <a:ext cx="1703646" cy="50469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43053" name="object 35"/>
          <p:cNvGrpSpPr>
            <a:grpSpLocks/>
          </p:cNvGrpSpPr>
          <p:nvPr/>
        </p:nvGrpSpPr>
        <p:grpSpPr bwMode="auto">
          <a:xfrm>
            <a:off x="7521575" y="2211388"/>
            <a:ext cx="1571625" cy="554037"/>
            <a:chOff x="8147733" y="2210671"/>
            <a:chExt cx="1703646" cy="499618"/>
          </a:xfrm>
        </p:grpSpPr>
        <p:sp>
          <p:nvSpPr>
            <p:cNvPr id="89" name="object 36"/>
            <p:cNvSpPr/>
            <p:nvPr/>
          </p:nvSpPr>
          <p:spPr>
            <a:xfrm>
              <a:off x="8147733" y="2210671"/>
              <a:ext cx="1703646" cy="49961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90" name="object 37"/>
            <p:cNvSpPr/>
            <p:nvPr/>
          </p:nvSpPr>
          <p:spPr>
            <a:xfrm>
              <a:off x="8147733" y="2210671"/>
              <a:ext cx="1703646" cy="49961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sp>
        <p:nvSpPr>
          <p:cNvPr id="91" name="object 38"/>
          <p:cNvSpPr txBox="1"/>
          <p:nvPr/>
        </p:nvSpPr>
        <p:spPr>
          <a:xfrm>
            <a:off x="987425" y="2105025"/>
            <a:ext cx="3140075" cy="536575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+mn-cs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- Обеспечить доступность, актуальность, </a:t>
            </a:r>
            <a:r>
              <a:rPr lang="ru-RU" sz="700" dirty="0" err="1">
                <a:solidFill>
                  <a:prstClr val="black"/>
                </a:solidFill>
                <a:latin typeface="Calibri"/>
                <a:cs typeface="+mn-cs"/>
              </a:rPr>
              <a:t>проактивность</a:t>
            </a: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 информации по вопросам обращения в НЦЗН, трудоустройства выпускников, получения индивидуального сопровождения в различных каналах взаимодействия молодого человека с  НЦЗН.</a:t>
            </a:r>
          </a:p>
        </p:txBody>
      </p:sp>
      <p:sp>
        <p:nvSpPr>
          <p:cNvPr id="92" name="object 38"/>
          <p:cNvSpPr txBox="1"/>
          <p:nvPr/>
        </p:nvSpPr>
        <p:spPr>
          <a:xfrm>
            <a:off x="4270375" y="2114550"/>
            <a:ext cx="1533525" cy="650875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50" kern="0" dirty="0">
              <a:solidFill>
                <a:srgbClr val="000000"/>
              </a:solidFill>
              <a:latin typeface="Trebuchet MS" pitchFamily="34"/>
              <a:cs typeface="+mn-cs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- Обеспечить взаимодействие с центрами трудоустройства образовательных организаций для формирования единообразия предоставляемой информации.</a:t>
            </a:r>
          </a:p>
        </p:txBody>
      </p:sp>
      <p:sp>
        <p:nvSpPr>
          <p:cNvPr id="93" name="object 38"/>
          <p:cNvSpPr txBox="1"/>
          <p:nvPr/>
        </p:nvSpPr>
        <p:spPr>
          <a:xfrm>
            <a:off x="5965825" y="2284413"/>
            <a:ext cx="1863725" cy="104775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>
              <a:solidFill>
                <a:srgbClr val="000000"/>
              </a:solidFill>
              <a:latin typeface="Trebuchet MS"/>
              <a:cs typeface="+mn-cs"/>
            </a:endParaRPr>
          </a:p>
        </p:txBody>
      </p:sp>
      <p:sp>
        <p:nvSpPr>
          <p:cNvPr id="94" name="object 38"/>
          <p:cNvSpPr txBox="1"/>
          <p:nvPr/>
        </p:nvSpPr>
        <p:spPr>
          <a:xfrm>
            <a:off x="5926138" y="2212975"/>
            <a:ext cx="1490662" cy="550863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- Проявить вежливость компетентность, профессионализм, индивидуальный подход в работе с молодым соискателем сотрудниками НЦЗН.</a:t>
            </a:r>
          </a:p>
        </p:txBody>
      </p:sp>
      <p:grpSp>
        <p:nvGrpSpPr>
          <p:cNvPr id="43058" name="object 35"/>
          <p:cNvGrpSpPr>
            <a:grpSpLocks/>
          </p:cNvGrpSpPr>
          <p:nvPr/>
        </p:nvGrpSpPr>
        <p:grpSpPr bwMode="auto">
          <a:xfrm>
            <a:off x="2608263" y="3846513"/>
            <a:ext cx="1608137" cy="533400"/>
            <a:chOff x="2825285" y="3846889"/>
            <a:chExt cx="1741785" cy="532308"/>
          </a:xfrm>
        </p:grpSpPr>
        <p:sp>
          <p:nvSpPr>
            <p:cNvPr id="96" name="object 36"/>
            <p:cNvSpPr/>
            <p:nvPr/>
          </p:nvSpPr>
          <p:spPr>
            <a:xfrm>
              <a:off x="2825285" y="3846889"/>
              <a:ext cx="1741785" cy="53230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97" name="object 37"/>
            <p:cNvSpPr/>
            <p:nvPr/>
          </p:nvSpPr>
          <p:spPr>
            <a:xfrm>
              <a:off x="2825285" y="3846889"/>
              <a:ext cx="1741785" cy="53230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43059" name="object 35"/>
          <p:cNvGrpSpPr>
            <a:grpSpLocks/>
          </p:cNvGrpSpPr>
          <p:nvPr/>
        </p:nvGrpSpPr>
        <p:grpSpPr bwMode="auto">
          <a:xfrm>
            <a:off x="4289425" y="3846513"/>
            <a:ext cx="3127375" cy="533400"/>
            <a:chOff x="4646468" y="3846880"/>
            <a:chExt cx="1680831" cy="532317"/>
          </a:xfrm>
        </p:grpSpPr>
        <p:sp>
          <p:nvSpPr>
            <p:cNvPr id="99" name="object 36"/>
            <p:cNvSpPr/>
            <p:nvPr/>
          </p:nvSpPr>
          <p:spPr>
            <a:xfrm>
              <a:off x="4646468" y="3846880"/>
              <a:ext cx="1680831" cy="5323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100" name="object 37"/>
            <p:cNvSpPr/>
            <p:nvPr/>
          </p:nvSpPr>
          <p:spPr>
            <a:xfrm>
              <a:off x="4646468" y="3846880"/>
              <a:ext cx="1680831" cy="5323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43060" name="object 35"/>
          <p:cNvGrpSpPr>
            <a:grpSpLocks/>
          </p:cNvGrpSpPr>
          <p:nvPr/>
        </p:nvGrpSpPr>
        <p:grpSpPr bwMode="auto">
          <a:xfrm>
            <a:off x="7516813" y="3846513"/>
            <a:ext cx="1566862" cy="525462"/>
            <a:chOff x="8144048" y="3846889"/>
            <a:chExt cx="1696065" cy="524691"/>
          </a:xfrm>
        </p:grpSpPr>
        <p:sp>
          <p:nvSpPr>
            <p:cNvPr id="102" name="object 36"/>
            <p:cNvSpPr/>
            <p:nvPr/>
          </p:nvSpPr>
          <p:spPr>
            <a:xfrm>
              <a:off x="8144048" y="3846889"/>
              <a:ext cx="1696065" cy="52469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103" name="object 37"/>
            <p:cNvSpPr/>
            <p:nvPr/>
          </p:nvSpPr>
          <p:spPr>
            <a:xfrm>
              <a:off x="8144048" y="3846889"/>
              <a:ext cx="1696065" cy="52469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43061" name="object 35"/>
          <p:cNvGrpSpPr>
            <a:grpSpLocks/>
          </p:cNvGrpSpPr>
          <p:nvPr/>
        </p:nvGrpSpPr>
        <p:grpSpPr bwMode="auto">
          <a:xfrm>
            <a:off x="2601913" y="4465638"/>
            <a:ext cx="4883150" cy="585787"/>
            <a:chOff x="2834995" y="4464868"/>
            <a:chExt cx="1767262" cy="586102"/>
          </a:xfrm>
        </p:grpSpPr>
        <p:sp>
          <p:nvSpPr>
            <p:cNvPr id="111" name="object 36"/>
            <p:cNvSpPr/>
            <p:nvPr/>
          </p:nvSpPr>
          <p:spPr>
            <a:xfrm>
              <a:off x="2834995" y="4464868"/>
              <a:ext cx="1767262" cy="58610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112" name="object 37"/>
            <p:cNvSpPr/>
            <p:nvPr/>
          </p:nvSpPr>
          <p:spPr>
            <a:xfrm>
              <a:off x="2839017" y="4464868"/>
              <a:ext cx="1744855" cy="58610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43062" name="object 35"/>
          <p:cNvGrpSpPr>
            <a:grpSpLocks/>
          </p:cNvGrpSpPr>
          <p:nvPr/>
        </p:nvGrpSpPr>
        <p:grpSpPr bwMode="auto">
          <a:xfrm>
            <a:off x="7516813" y="4449763"/>
            <a:ext cx="1577975" cy="585787"/>
            <a:chOff x="8142695" y="4449625"/>
            <a:chExt cx="1709736" cy="586102"/>
          </a:xfrm>
        </p:grpSpPr>
        <p:sp>
          <p:nvSpPr>
            <p:cNvPr id="120" name="object 36"/>
            <p:cNvSpPr/>
            <p:nvPr/>
          </p:nvSpPr>
          <p:spPr>
            <a:xfrm>
              <a:off x="8159896" y="4449625"/>
              <a:ext cx="1692535" cy="58610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121" name="object 37"/>
            <p:cNvSpPr/>
            <p:nvPr/>
          </p:nvSpPr>
          <p:spPr>
            <a:xfrm>
              <a:off x="8142695" y="4449625"/>
              <a:ext cx="1692535" cy="58610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sp>
        <p:nvSpPr>
          <p:cNvPr id="122" name="object 38"/>
          <p:cNvSpPr txBox="1"/>
          <p:nvPr/>
        </p:nvSpPr>
        <p:spPr>
          <a:xfrm>
            <a:off x="982663" y="4437063"/>
            <a:ext cx="1481137" cy="566737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600" kern="0" dirty="0">
                <a:solidFill>
                  <a:srgbClr val="000000"/>
                </a:solidFill>
                <a:latin typeface="Trebuchet MS"/>
                <a:cs typeface="+mn-cs"/>
              </a:rPr>
              <a:t>- </a:t>
            </a:r>
            <a:r>
              <a:rPr lang="ru-RU" sz="600" kern="0" dirty="0">
                <a:solidFill>
                  <a:srgbClr val="000000"/>
                </a:solidFill>
                <a:latin typeface="Calibri"/>
                <a:cs typeface="+mn-cs"/>
              </a:rPr>
              <a:t>Неосведомленность граждан о том, что информация о НЦЗН может быть в других источниках (например, в социальных сетях).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600" kern="0" dirty="0">
                <a:solidFill>
                  <a:srgbClr val="000000"/>
                </a:solidFill>
                <a:latin typeface="Calibri"/>
                <a:cs typeface="+mn-cs"/>
              </a:rPr>
              <a:t>- Нет технической возможности выхода в Интернет (наличие специально выделенной зоны </a:t>
            </a:r>
            <a:r>
              <a:rPr lang="en-US" sz="600" kern="0" dirty="0">
                <a:solidFill>
                  <a:srgbClr val="000000"/>
                </a:solidFill>
                <a:latin typeface="Calibri"/>
                <a:cs typeface="+mn-cs"/>
              </a:rPr>
              <a:t>Wi-Fi</a:t>
            </a:r>
            <a:r>
              <a:rPr lang="ru-RU" sz="600" kern="0" dirty="0">
                <a:solidFill>
                  <a:srgbClr val="000000"/>
                </a:solidFill>
                <a:latin typeface="Calibri"/>
                <a:cs typeface="+mn-cs"/>
              </a:rPr>
              <a:t> на территории НЦЗН).</a:t>
            </a:r>
            <a:endParaRPr lang="ru-RU" kern="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grpSp>
        <p:nvGrpSpPr>
          <p:cNvPr id="43064" name="object 35"/>
          <p:cNvGrpSpPr>
            <a:grpSpLocks/>
          </p:cNvGrpSpPr>
          <p:nvPr/>
        </p:nvGrpSpPr>
        <p:grpSpPr bwMode="auto">
          <a:xfrm>
            <a:off x="2593975" y="5499100"/>
            <a:ext cx="1635125" cy="1265238"/>
            <a:chOff x="2830762" y="5557787"/>
            <a:chExt cx="1772207" cy="1175708"/>
          </a:xfrm>
        </p:grpSpPr>
        <p:sp>
          <p:nvSpPr>
            <p:cNvPr id="144" name="object 36"/>
            <p:cNvSpPr/>
            <p:nvPr/>
          </p:nvSpPr>
          <p:spPr>
            <a:xfrm>
              <a:off x="2830762" y="5557787"/>
              <a:ext cx="1772207" cy="117570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600" kern="0">
                <a:solidFill>
                  <a:srgbClr val="000000"/>
                </a:solidFill>
                <a:latin typeface="Trebuchet MS" pitchFamily="34"/>
                <a:cs typeface="+mn-cs"/>
              </a:endParaRPr>
            </a:p>
          </p:txBody>
        </p:sp>
        <p:sp>
          <p:nvSpPr>
            <p:cNvPr id="145" name="object 37"/>
            <p:cNvSpPr/>
            <p:nvPr/>
          </p:nvSpPr>
          <p:spPr>
            <a:xfrm>
              <a:off x="2830762" y="5557787"/>
              <a:ext cx="1772207" cy="117570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600" kern="0">
                <a:solidFill>
                  <a:srgbClr val="000000"/>
                </a:solidFill>
                <a:latin typeface="Trebuchet MS" pitchFamily="34"/>
                <a:cs typeface="+mn-cs"/>
              </a:endParaRPr>
            </a:p>
          </p:txBody>
        </p:sp>
      </p:grpSp>
      <p:grpSp>
        <p:nvGrpSpPr>
          <p:cNvPr id="43065" name="object 35"/>
          <p:cNvGrpSpPr>
            <a:grpSpLocks/>
          </p:cNvGrpSpPr>
          <p:nvPr/>
        </p:nvGrpSpPr>
        <p:grpSpPr bwMode="auto">
          <a:xfrm>
            <a:off x="4287838" y="5500688"/>
            <a:ext cx="1565275" cy="1255712"/>
            <a:chOff x="4666484" y="5553398"/>
            <a:chExt cx="1650519" cy="1170633"/>
          </a:xfrm>
        </p:grpSpPr>
        <p:sp>
          <p:nvSpPr>
            <p:cNvPr id="147" name="object 36"/>
            <p:cNvSpPr/>
            <p:nvPr/>
          </p:nvSpPr>
          <p:spPr>
            <a:xfrm>
              <a:off x="4666484" y="5553398"/>
              <a:ext cx="1650519" cy="117063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600" kern="0">
                <a:solidFill>
                  <a:srgbClr val="000000"/>
                </a:solidFill>
                <a:latin typeface="Trebuchet MS" pitchFamily="34"/>
                <a:cs typeface="+mn-cs"/>
              </a:endParaRPr>
            </a:p>
          </p:txBody>
        </p:sp>
        <p:sp>
          <p:nvSpPr>
            <p:cNvPr id="148" name="object 37"/>
            <p:cNvSpPr/>
            <p:nvPr/>
          </p:nvSpPr>
          <p:spPr>
            <a:xfrm>
              <a:off x="4666484" y="5553398"/>
              <a:ext cx="1650519" cy="117063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600" kern="0">
                <a:solidFill>
                  <a:srgbClr val="000000"/>
                </a:solidFill>
                <a:latin typeface="Trebuchet MS" pitchFamily="34"/>
                <a:cs typeface="+mn-cs"/>
              </a:endParaRPr>
            </a:p>
          </p:txBody>
        </p:sp>
      </p:grpSp>
      <p:sp>
        <p:nvSpPr>
          <p:cNvPr id="43066" name="object 38"/>
          <p:cNvSpPr txBox="1">
            <a:spLocks noChangeArrowheads="1"/>
          </p:cNvSpPr>
          <p:nvPr/>
        </p:nvSpPr>
        <p:spPr bwMode="auto">
          <a:xfrm>
            <a:off x="4330700" y="5526088"/>
            <a:ext cx="14224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700">
                <a:solidFill>
                  <a:srgbClr val="000000"/>
                </a:solidFill>
                <a:latin typeface="Calibri" pitchFamily="34" charset="0"/>
              </a:rPr>
              <a:t>-  Активное взаимодействие с образовательными организациями.</a:t>
            </a:r>
          </a:p>
          <a:p>
            <a:pPr eaLnBrk="1" hangingPunct="1"/>
            <a:r>
              <a:rPr lang="ru-RU" sz="7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  Проведение тематических тренингов, семинаров.</a:t>
            </a:r>
          </a:p>
          <a:p>
            <a:pPr eaLnBrk="1" hangingPunct="1"/>
            <a:r>
              <a:rPr lang="ru-RU" sz="7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  Распределение выпускников согласно специальностям.</a:t>
            </a:r>
          </a:p>
          <a:p>
            <a:pPr eaLnBrk="1" hangingPunct="1"/>
            <a:r>
              <a:rPr lang="ru-RU" sz="7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  Индивидуальный подход к каждому учебному учреждению и каждому молодому соискателю в виде индивидуального плана предоставления комплекса услуг.</a:t>
            </a:r>
          </a:p>
          <a:p>
            <a:pPr algn="just" eaLnBrk="1" hangingPunct="1"/>
            <a:endParaRPr lang="ru-RU" sz="700">
              <a:solidFill>
                <a:srgbClr val="000000"/>
              </a:solidFill>
              <a:latin typeface="Trebuchet MS" pitchFamily="34" charset="0"/>
              <a:cs typeface="Calibri" pitchFamily="34" charset="0"/>
            </a:endParaRPr>
          </a:p>
        </p:txBody>
      </p:sp>
      <p:sp>
        <p:nvSpPr>
          <p:cNvPr id="154" name="object 38"/>
          <p:cNvSpPr txBox="1"/>
          <p:nvPr/>
        </p:nvSpPr>
        <p:spPr>
          <a:xfrm>
            <a:off x="2613025" y="5500688"/>
            <a:ext cx="1603375" cy="1395412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690" kern="0" dirty="0">
                <a:solidFill>
                  <a:srgbClr val="000000"/>
                </a:solidFill>
                <a:latin typeface="Calibri"/>
                <a:ea typeface="Calibri"/>
                <a:cs typeface="Times New Roman" pitchFamily="18" charset="0"/>
              </a:rPr>
              <a:t>- Обеспечение полноты, доступности и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690" kern="0" dirty="0">
                <a:solidFill>
                  <a:srgbClr val="000000"/>
                </a:solidFill>
                <a:latin typeface="Calibri"/>
                <a:ea typeface="Calibri"/>
                <a:cs typeface="Times New Roman" pitchFamily="18" charset="0"/>
              </a:rPr>
              <a:t>актуальности информации на стендах.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690" kern="0" dirty="0">
                <a:solidFill>
                  <a:srgbClr val="000000"/>
                </a:solidFill>
                <a:latin typeface="Calibri"/>
                <a:ea typeface="Calibri"/>
                <a:cs typeface="Times New Roman" pitchFamily="18" charset="0"/>
              </a:rPr>
              <a:t>- Оформление помещения НЦЗН в соответствии с требованиями, бренд-бука, обеспечение сотрудников Молодёжного Молодёжного Агентства соответствующей униформой.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690" kern="0" dirty="0">
                <a:solidFill>
                  <a:srgbClr val="000000"/>
                </a:solidFill>
                <a:latin typeface="Calibri"/>
                <a:ea typeface="Calibri"/>
                <a:cs typeface="Times New Roman" pitchFamily="18" charset="0"/>
              </a:rPr>
              <a:t>- Обучение сотрудников </a:t>
            </a:r>
            <a:r>
              <a:rPr lang="ru-RU" sz="690" kern="0" dirty="0" err="1">
                <a:solidFill>
                  <a:srgbClr val="000000"/>
                </a:solidFill>
                <a:latin typeface="Calibri"/>
                <a:ea typeface="Calibri"/>
                <a:cs typeface="Times New Roman" pitchFamily="18" charset="0"/>
              </a:rPr>
              <a:t>клиентоцентричным</a:t>
            </a:r>
            <a:r>
              <a:rPr lang="ru-RU" sz="690" kern="0" dirty="0">
                <a:solidFill>
                  <a:srgbClr val="000000"/>
                </a:solidFill>
                <a:latin typeface="Calibri"/>
                <a:ea typeface="Calibri"/>
                <a:cs typeface="Times New Roman" pitchFamily="18" charset="0"/>
              </a:rPr>
              <a:t> компетенциям, работа с материальным и нематериальным стимулированием и мотивированием сотрудников.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700" kern="0" dirty="0">
              <a:solidFill>
                <a:srgbClr val="000000"/>
              </a:solidFill>
              <a:latin typeface="Calibri"/>
              <a:ea typeface="Calibri"/>
              <a:cs typeface="Times New Roman" pitchFamily="18" charset="0"/>
            </a:endParaRPr>
          </a:p>
        </p:txBody>
      </p:sp>
      <p:grpSp>
        <p:nvGrpSpPr>
          <p:cNvPr id="43068" name="object 35"/>
          <p:cNvGrpSpPr>
            <a:grpSpLocks/>
          </p:cNvGrpSpPr>
          <p:nvPr/>
        </p:nvGrpSpPr>
        <p:grpSpPr bwMode="auto">
          <a:xfrm>
            <a:off x="7475538" y="5491163"/>
            <a:ext cx="1620837" cy="1131887"/>
            <a:chOff x="8141204" y="5553398"/>
            <a:chExt cx="1705703" cy="1170633"/>
          </a:xfrm>
        </p:grpSpPr>
        <p:sp>
          <p:nvSpPr>
            <p:cNvPr id="156" name="object 36"/>
            <p:cNvSpPr/>
            <p:nvPr/>
          </p:nvSpPr>
          <p:spPr>
            <a:xfrm>
              <a:off x="8141204" y="5553398"/>
              <a:ext cx="1705703" cy="117063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600" kern="0">
                <a:solidFill>
                  <a:srgbClr val="000000"/>
                </a:solidFill>
                <a:latin typeface="Trebuchet MS" pitchFamily="34"/>
                <a:cs typeface="+mn-cs"/>
              </a:endParaRPr>
            </a:p>
          </p:txBody>
        </p:sp>
        <p:sp>
          <p:nvSpPr>
            <p:cNvPr id="157" name="object 37"/>
            <p:cNvSpPr/>
            <p:nvPr/>
          </p:nvSpPr>
          <p:spPr>
            <a:xfrm>
              <a:off x="8141204" y="5553398"/>
              <a:ext cx="1705703" cy="117063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600" kern="0">
                <a:solidFill>
                  <a:srgbClr val="000000"/>
                </a:solidFill>
                <a:latin typeface="Trebuchet MS" pitchFamily="34"/>
                <a:cs typeface="+mn-cs"/>
              </a:endParaRPr>
            </a:p>
          </p:txBody>
        </p:sp>
      </p:grpSp>
      <p:sp>
        <p:nvSpPr>
          <p:cNvPr id="158" name="TextBox 28"/>
          <p:cNvSpPr txBox="1"/>
          <p:nvPr/>
        </p:nvSpPr>
        <p:spPr>
          <a:xfrm>
            <a:off x="7481888" y="1252538"/>
            <a:ext cx="1574800" cy="7223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0000"/>
                </a:solidFill>
                <a:latin typeface="Trebuchet MS"/>
                <a:cs typeface="Calibri"/>
              </a:rPr>
              <a:t>-     </a:t>
            </a: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А можно ли проконсультироваться дистанционно (через соц.сети, </a:t>
            </a:r>
            <a:r>
              <a:rPr lang="ru-RU" sz="700" dirty="0" err="1">
                <a:solidFill>
                  <a:prstClr val="black"/>
                </a:solidFill>
                <a:latin typeface="Calibri"/>
                <a:cs typeface="+mn-cs"/>
              </a:rPr>
              <a:t>мессенджеры</a:t>
            </a: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, чат-бот), по телефону?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159" name="TextBox 29"/>
          <p:cNvSpPr txBox="1"/>
          <p:nvPr/>
        </p:nvSpPr>
        <p:spPr>
          <a:xfrm>
            <a:off x="7464425" y="5480050"/>
            <a:ext cx="1601788" cy="11699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- Обеспечение работы горячей линии по вопросам трудоустройства выпускников и сопровождения.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- Организация удобной  для молодого специалиста коммуникации с НЦЗН путём интернет приёмной на официальном сайте НЦЗН, а также прямое обращение  через аккаунты в соц. сетях.</a:t>
            </a:r>
          </a:p>
        </p:txBody>
      </p:sp>
      <p:sp>
        <p:nvSpPr>
          <p:cNvPr id="162" name="object 38"/>
          <p:cNvSpPr txBox="1"/>
          <p:nvPr/>
        </p:nvSpPr>
        <p:spPr>
          <a:xfrm>
            <a:off x="7615238" y="3992563"/>
            <a:ext cx="1479550" cy="412750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0000"/>
                </a:solidFill>
                <a:latin typeface="Calibri"/>
                <a:cs typeface="+mn-cs"/>
              </a:rPr>
              <a:t>Опрос в конце разговора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0000"/>
                </a:solidFill>
                <a:latin typeface="Calibri"/>
                <a:cs typeface="+mn-cs"/>
              </a:rPr>
              <a:t>с оператором с</a:t>
            </a:r>
            <a:r>
              <a:rPr lang="en-US" sz="700" kern="0" dirty="0">
                <a:solidFill>
                  <a:srgbClr val="000000"/>
                </a:solidFill>
                <a:latin typeface="Calibri"/>
                <a:cs typeface="+mn-cs"/>
              </a:rPr>
              <a:t>all-</a:t>
            </a:r>
            <a:r>
              <a:rPr lang="ru-RU" sz="700" kern="0" dirty="0">
                <a:solidFill>
                  <a:srgbClr val="000000"/>
                </a:solidFill>
                <a:latin typeface="Calibri"/>
                <a:cs typeface="+mn-cs"/>
              </a:rPr>
              <a:t>центра.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Calibri"/>
              <a:cs typeface="Times New Roman" pitchFamily="18"/>
            </a:endParaRP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163" name="object 38"/>
          <p:cNvSpPr txBox="1"/>
          <p:nvPr/>
        </p:nvSpPr>
        <p:spPr>
          <a:xfrm>
            <a:off x="7540625" y="2203450"/>
            <a:ext cx="1557338" cy="290513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Times New Roman" pitchFamily="18"/>
            </a:endParaRP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grpSp>
        <p:nvGrpSpPr>
          <p:cNvPr id="43073" name="object 35"/>
          <p:cNvGrpSpPr>
            <a:grpSpLocks/>
          </p:cNvGrpSpPr>
          <p:nvPr/>
        </p:nvGrpSpPr>
        <p:grpSpPr bwMode="auto">
          <a:xfrm>
            <a:off x="976313" y="730250"/>
            <a:ext cx="8128000" cy="411163"/>
            <a:chOff x="1057448" y="730303"/>
            <a:chExt cx="8805525" cy="410391"/>
          </a:xfrm>
        </p:grpSpPr>
        <p:sp>
          <p:nvSpPr>
            <p:cNvPr id="165" name="object 36"/>
            <p:cNvSpPr/>
            <p:nvPr/>
          </p:nvSpPr>
          <p:spPr>
            <a:xfrm>
              <a:off x="1057448" y="730303"/>
              <a:ext cx="8805525" cy="41039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166" name="object 37"/>
            <p:cNvSpPr/>
            <p:nvPr/>
          </p:nvSpPr>
          <p:spPr>
            <a:xfrm>
              <a:off x="1057448" y="730303"/>
              <a:ext cx="8805525" cy="41039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sp>
        <p:nvSpPr>
          <p:cNvPr id="167" name="TextBox 27"/>
          <p:cNvSpPr txBox="1"/>
          <p:nvPr/>
        </p:nvSpPr>
        <p:spPr>
          <a:xfrm>
            <a:off x="1038225" y="841375"/>
            <a:ext cx="7989888" cy="214313"/>
          </a:xfrm>
          <a:prstGeom prst="rect">
            <a:avLst/>
          </a:prstGeom>
          <a:noFill/>
          <a:ln>
            <a:noFill/>
          </a:ln>
        </p:spPr>
        <p:txBody>
          <a:bodyPr anchorCtr="1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1" dirty="0">
                <a:solidFill>
                  <a:prstClr val="black"/>
                </a:solidFill>
                <a:latin typeface="Trebuchet MS" pitchFamily="34" charset="0"/>
                <a:cs typeface="+mn-cs"/>
              </a:rPr>
              <a:t>Получение полной информации о способах и порядке получения услуг в НЦЗН, необходимых документах</a:t>
            </a:r>
          </a:p>
        </p:txBody>
      </p:sp>
      <p:sp>
        <p:nvSpPr>
          <p:cNvPr id="168" name="object 38">
            <a:extLst>
              <a:ext uri="{FF2B5EF4-FFF2-40B4-BE49-F238E27FC236}"/>
            </a:extLst>
          </p:cNvPr>
          <p:cNvSpPr txBox="1"/>
          <p:nvPr/>
        </p:nvSpPr>
        <p:spPr>
          <a:xfrm>
            <a:off x="1006475" y="1228725"/>
            <a:ext cx="1535113" cy="862013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9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- Есть ли сайт, где можно получить информацию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9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об услуге и о вакансиях?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69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- Как сформировать запрос на Единая Цифровая Платформа «Работа России»?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9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-    Насколько понятно и доступно описан процесс подачи заявления (документов)?</a:t>
            </a:r>
          </a:p>
        </p:txBody>
      </p:sp>
      <p:sp>
        <p:nvSpPr>
          <p:cNvPr id="170" name="TextBox 169">
            <a:extLst>
              <a:ext uri="{FF2B5EF4-FFF2-40B4-BE49-F238E27FC236}"/>
            </a:extLst>
          </p:cNvPr>
          <p:cNvSpPr txBox="1"/>
          <p:nvPr/>
        </p:nvSpPr>
        <p:spPr>
          <a:xfrm>
            <a:off x="2627313" y="1219200"/>
            <a:ext cx="1520825" cy="846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6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       </a:t>
            </a:r>
            <a:r>
              <a:rPr lang="ru-RU" sz="7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Кто мне может разъяснить как получить услугу?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Где находится нужный мне НЦЗН?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spc="15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       </a:t>
            </a:r>
            <a:r>
              <a:rPr lang="ru-RU" sz="7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Получу ли я индивидуальное сопровождение от НЦЗН после трудоустройства?</a:t>
            </a:r>
          </a:p>
        </p:txBody>
      </p:sp>
      <p:sp>
        <p:nvSpPr>
          <p:cNvPr id="43077" name="TextBox 173"/>
          <p:cNvSpPr txBox="1">
            <a:spLocks noChangeArrowheads="1"/>
          </p:cNvSpPr>
          <p:nvPr/>
        </p:nvSpPr>
        <p:spPr bwMode="auto">
          <a:xfrm>
            <a:off x="2541588" y="3813175"/>
            <a:ext cx="1636712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SzPct val="100000"/>
              <a:buFont typeface="Arial" charset="0"/>
              <a:buChar char="•"/>
            </a:pPr>
            <a:r>
              <a:rPr lang="ru-RU" sz="500">
                <a:solidFill>
                  <a:srgbClr val="000000"/>
                </a:solidFill>
                <a:latin typeface="Calibri" pitchFamily="34" charset="0"/>
              </a:rPr>
              <a:t>Опрос в конце разговора с оператором с</a:t>
            </a:r>
            <a:r>
              <a:rPr lang="en-US" sz="500">
                <a:solidFill>
                  <a:srgbClr val="000000"/>
                </a:solidFill>
                <a:latin typeface="Calibri" pitchFamily="34" charset="0"/>
              </a:rPr>
              <a:t>all-</a:t>
            </a:r>
            <a:r>
              <a:rPr lang="ru-RU" sz="500">
                <a:solidFill>
                  <a:srgbClr val="000000"/>
                </a:solidFill>
                <a:latin typeface="Calibri" pitchFamily="34" charset="0"/>
              </a:rPr>
              <a:t>центра.</a:t>
            </a:r>
          </a:p>
          <a:p>
            <a:pPr eaLnBrk="1" hangingPunct="1">
              <a:buSzPct val="100000"/>
              <a:buFont typeface="Arial" charset="0"/>
              <a:buChar char="•"/>
            </a:pPr>
            <a:r>
              <a:rPr lang="ru-RU" sz="500">
                <a:solidFill>
                  <a:srgbClr val="000000"/>
                </a:solidFill>
                <a:latin typeface="Calibri" pitchFamily="34" charset="0"/>
              </a:rPr>
              <a:t>Анализ статистики сайта и социальных сетей.</a:t>
            </a:r>
          </a:p>
          <a:p>
            <a:pPr algn="just" eaLnBrk="1" hangingPunct="1">
              <a:buFont typeface="Arial" charset="0"/>
              <a:buChar char="•"/>
            </a:pPr>
            <a:r>
              <a:rPr lang="ru-RU" sz="5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Статистика и тематика посещений НЦЗН (Молодёжное Информационной Агентство) .</a:t>
            </a:r>
            <a:endParaRPr lang="en-US" sz="50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0" name="TextBox 179">
            <a:extLst>
              <a:ext uri="{FF2B5EF4-FFF2-40B4-BE49-F238E27FC236}"/>
            </a:extLst>
          </p:cNvPr>
          <p:cNvSpPr txBox="1"/>
          <p:nvPr/>
        </p:nvSpPr>
        <p:spPr>
          <a:xfrm>
            <a:off x="862013" y="5453063"/>
            <a:ext cx="1765300" cy="1492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" dirty="0">
                <a:solidFill>
                  <a:prstClr val="black"/>
                </a:solidFill>
                <a:latin typeface="Calibri"/>
                <a:cs typeface="+mn-cs"/>
              </a:rPr>
              <a:t>- Наполнение актуальной и понятной информацией сайта НЦЗН (не менее 1 раза в неделю), социальных сетей (</a:t>
            </a:r>
            <a:r>
              <a:rPr lang="ru-RU" sz="600" dirty="0" err="1">
                <a:solidFill>
                  <a:prstClr val="black"/>
                </a:solidFill>
                <a:latin typeface="Calibri"/>
                <a:cs typeface="+mn-cs"/>
              </a:rPr>
              <a:t>ВКонтакте</a:t>
            </a:r>
            <a:r>
              <a:rPr lang="ru-RU" sz="600" dirty="0">
                <a:solidFill>
                  <a:prstClr val="black"/>
                </a:solidFill>
                <a:latin typeface="Calibri"/>
                <a:cs typeface="+mn-cs"/>
              </a:rPr>
              <a:t>, </a:t>
            </a:r>
            <a:r>
              <a:rPr lang="en-US" sz="600" dirty="0">
                <a:solidFill>
                  <a:prstClr val="black"/>
                </a:solidFill>
                <a:latin typeface="Calibri"/>
                <a:cs typeface="+mn-cs"/>
              </a:rPr>
              <a:t>Telegram</a:t>
            </a:r>
            <a:r>
              <a:rPr lang="ru-RU" sz="600" dirty="0">
                <a:solidFill>
                  <a:prstClr val="black"/>
                </a:solidFill>
                <a:latin typeface="Calibri"/>
                <a:cs typeface="+mn-cs"/>
              </a:rPr>
              <a:t>)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" dirty="0">
                <a:solidFill>
                  <a:prstClr val="black"/>
                </a:solidFill>
                <a:latin typeface="Calibri"/>
                <a:cs typeface="+mn-cs"/>
              </a:rPr>
              <a:t>-     Обеспечение удобной логистики (навигации) сайта НЦЗН – размещение отдельного баннера для молодых специалистов на главной странице сайта (ЖС).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" dirty="0">
                <a:solidFill>
                  <a:prstClr val="black"/>
                </a:solidFill>
                <a:latin typeface="Calibri"/>
                <a:cs typeface="+mn-cs"/>
              </a:rPr>
              <a:t>-  Продвижение  соц. сетей посредством </a:t>
            </a:r>
            <a:r>
              <a:rPr lang="ru-RU" sz="600" dirty="0" err="1">
                <a:solidFill>
                  <a:prstClr val="black"/>
                </a:solidFill>
                <a:latin typeface="Calibri"/>
                <a:cs typeface="+mn-cs"/>
              </a:rPr>
              <a:t>таргетированной</a:t>
            </a:r>
            <a:r>
              <a:rPr lang="ru-RU" sz="600" dirty="0">
                <a:solidFill>
                  <a:prstClr val="black"/>
                </a:solidFill>
                <a:latin typeface="Calibri"/>
                <a:cs typeface="+mn-cs"/>
              </a:rPr>
              <a:t> и контекстной рекламы.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" dirty="0">
                <a:solidFill>
                  <a:prstClr val="black"/>
                </a:solidFill>
                <a:latin typeface="Calibri"/>
                <a:cs typeface="+mn-cs"/>
              </a:rPr>
              <a:t>-Посещение образовательных учреждений с целью донесения необходимой информации до учащихся, у которых нет технической возможности выхода в интернет.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7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43079" name="Прямоугольник 33"/>
          <p:cNvSpPr>
            <a:spLocks noChangeArrowheads="1"/>
          </p:cNvSpPr>
          <p:nvPr/>
        </p:nvSpPr>
        <p:spPr bwMode="auto">
          <a:xfrm>
            <a:off x="7453313" y="2176463"/>
            <a:ext cx="16906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ru-RU" sz="5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 Эффективно делегировать работу между сотрудниками </a:t>
            </a:r>
            <a:r>
              <a:rPr lang="en-US" sz="5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call</a:t>
            </a:r>
            <a:r>
              <a:rPr lang="ru-RU" sz="5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-центра (единая справочная служба). </a:t>
            </a:r>
          </a:p>
          <a:p>
            <a:pPr eaLnBrk="1" hangingPunct="1">
              <a:buFontTx/>
              <a:buChar char="-"/>
            </a:pPr>
            <a:r>
              <a:rPr lang="ru-RU" sz="5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Обучить специалистов </a:t>
            </a:r>
            <a:r>
              <a:rPr lang="en-US" sz="5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call</a:t>
            </a:r>
            <a:r>
              <a:rPr lang="ru-RU" sz="5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-центра обращению по телефону.</a:t>
            </a:r>
          </a:p>
          <a:p>
            <a:pPr eaLnBrk="1" hangingPunct="1">
              <a:buFontTx/>
              <a:buChar char="-"/>
            </a:pPr>
            <a:r>
              <a:rPr lang="ru-RU" sz="5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Внедрить работы чат-бота</a:t>
            </a:r>
            <a:r>
              <a:rPr lang="en-US" sz="5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5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ru-RU" sz="500">
                <a:solidFill>
                  <a:srgbClr val="000000"/>
                </a:solidFill>
                <a:latin typeface="Calibri" pitchFamily="34" charset="0"/>
              </a:rPr>
              <a:t>программа, которая выясняет потребности пользователей, а затем помогает удовлетворить их</a:t>
            </a:r>
            <a:r>
              <a:rPr lang="ru-RU" sz="5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pPr eaLnBrk="1" hangingPunct="1"/>
            <a:endParaRPr lang="ru-RU" sz="50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857250" y="3813175"/>
            <a:ext cx="1703388" cy="5921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50" dirty="0">
                <a:solidFill>
                  <a:prstClr val="black"/>
                </a:solidFill>
                <a:latin typeface="Calibri"/>
                <a:cs typeface="+mn-cs"/>
              </a:rPr>
              <a:t>Количество подписок, просмотров в социальных сетях информации, касающейся трудоустройства выпускников и предоставления мер адресной поддержки.</a:t>
            </a:r>
          </a:p>
        </p:txBody>
      </p:sp>
      <p:sp>
        <p:nvSpPr>
          <p:cNvPr id="43081" name="Прямоугольник 60"/>
          <p:cNvSpPr>
            <a:spLocks noChangeArrowheads="1"/>
          </p:cNvSpPr>
          <p:nvPr/>
        </p:nvSpPr>
        <p:spPr bwMode="auto">
          <a:xfrm>
            <a:off x="4302125" y="3857625"/>
            <a:ext cx="3151188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71450" indent="-171450" algn="just" eaLnBrk="1" hangingPunct="1">
              <a:buFont typeface="Arial" charset="0"/>
              <a:buChar char="•"/>
            </a:pPr>
            <a:r>
              <a:rPr lang="ru-RU" sz="600">
                <a:solidFill>
                  <a:srgbClr val="000000"/>
                </a:solidFill>
                <a:latin typeface="Calibri" pitchFamily="34" charset="0"/>
              </a:rPr>
              <a:t>Статистика по количеству обратившихся в НЦЗН выпускников, закончивших обучение в учреждениях СПО, в целях поиска работы по полученной востребованной на рынке труда профессий.</a:t>
            </a:r>
          </a:p>
          <a:p>
            <a:pPr marL="171450" indent="-171450" algn="just" eaLnBrk="1" hangingPunct="1">
              <a:buFont typeface="Arial" charset="0"/>
              <a:buChar char="•"/>
            </a:pPr>
            <a:r>
              <a:rPr lang="ru-RU" sz="6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Статистика и тематика посещений НЦЗН (Молодёжное Информационной Агентство) .</a:t>
            </a:r>
            <a:endParaRPr lang="en-US" sz="60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3082" name="object 38"/>
          <p:cNvSpPr txBox="1">
            <a:spLocks noChangeArrowheads="1"/>
          </p:cNvSpPr>
          <p:nvPr/>
        </p:nvSpPr>
        <p:spPr bwMode="auto">
          <a:xfrm>
            <a:off x="7529513" y="4437063"/>
            <a:ext cx="1535112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sz="500">
                <a:solidFill>
                  <a:srgbClr val="000000"/>
                </a:solidFill>
                <a:latin typeface="Calibri" pitchFamily="34" charset="0"/>
              </a:rPr>
              <a:t>- Неполные и непонятные разъяснения сотрудников </a:t>
            </a:r>
            <a:r>
              <a:rPr lang="en-US" sz="500">
                <a:solidFill>
                  <a:srgbClr val="000000"/>
                </a:solidFill>
                <a:latin typeface="Calibri" pitchFamily="34" charset="0"/>
              </a:rPr>
              <a:t>call</a:t>
            </a:r>
            <a:r>
              <a:rPr lang="ru-RU" sz="500">
                <a:solidFill>
                  <a:srgbClr val="000000"/>
                </a:solidFill>
                <a:latin typeface="Calibri" pitchFamily="34" charset="0"/>
              </a:rPr>
              <a:t>-центра.</a:t>
            </a:r>
          </a:p>
          <a:p>
            <a:pPr algn="just" eaLnBrk="1" hangingPunct="1"/>
            <a:r>
              <a:rPr lang="ru-RU" sz="5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 Молодой человек не может дозвониться до НЦЗН, потом забудет, что вообще надо позвонить, совсем не приходит в НЦЗН и распространяет свой негативный опыт взаимодействия с НЦЗН своим друзьям и знакомым.</a:t>
            </a:r>
            <a:endParaRPr lang="ru-RU" sz="5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3083" name="Прямоугольник 61"/>
          <p:cNvSpPr>
            <a:spLocks noChangeArrowheads="1"/>
          </p:cNvSpPr>
          <p:nvPr/>
        </p:nvSpPr>
        <p:spPr bwMode="auto">
          <a:xfrm>
            <a:off x="2543175" y="4422775"/>
            <a:ext cx="4910138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71450" indent="-171450" eaLnBrk="1" hangingPunct="1">
              <a:buFontTx/>
              <a:buChar char="-"/>
            </a:pPr>
            <a:r>
              <a:rPr lang="ru-RU" sz="600">
                <a:solidFill>
                  <a:srgbClr val="000000"/>
                </a:solidFill>
                <a:latin typeface="Calibri" pitchFamily="34" charset="0"/>
              </a:rPr>
              <a:t>Недостаточное владение сотрудниками НЦЗН компетенциями сервисного обслуживания отдельных сегментов клиентов.</a:t>
            </a:r>
          </a:p>
          <a:p>
            <a:pPr marL="171450" indent="-171450" eaLnBrk="1" hangingPunct="1">
              <a:buFontTx/>
              <a:buChar char="-"/>
            </a:pPr>
            <a:r>
              <a:rPr lang="ru-RU" sz="600">
                <a:solidFill>
                  <a:srgbClr val="000000"/>
                </a:solidFill>
                <a:latin typeface="Calibri" pitchFamily="34" charset="0"/>
              </a:rPr>
              <a:t>Страх молодых  соискателей работы, что не справятся с первоначально порученным объемом работ.</a:t>
            </a:r>
          </a:p>
          <a:p>
            <a:pPr marL="171450" indent="-171450" eaLnBrk="1" hangingPunct="1">
              <a:buFontTx/>
              <a:buChar char="-"/>
            </a:pPr>
            <a:r>
              <a:rPr lang="ru-RU" sz="600">
                <a:solidFill>
                  <a:srgbClr val="000000"/>
                </a:solidFill>
                <a:latin typeface="Calibri" pitchFamily="34" charset="0"/>
              </a:rPr>
              <a:t>Достаточно продолжительное время поиска работы для молодёжи без опыта работы.</a:t>
            </a:r>
          </a:p>
          <a:p>
            <a:pPr marL="171450" indent="-171450" eaLnBrk="1" hangingPunct="1">
              <a:buFontTx/>
              <a:buChar char="-"/>
            </a:pPr>
            <a:r>
              <a:rPr lang="ru-RU" sz="600">
                <a:solidFill>
                  <a:srgbClr val="000000"/>
                </a:solidFill>
                <a:latin typeface="Calibri" pitchFamily="34" charset="0"/>
              </a:rPr>
              <a:t>Распределение центрами трудоустройства образовательных организаций (ВУЗов и ССУЗов) своих выпускников не по полученным специальностям.</a:t>
            </a:r>
          </a:p>
          <a:p>
            <a:pPr marL="171450" indent="-171450" eaLnBrk="1" hangingPunct="1">
              <a:buFontTx/>
              <a:buChar char="-"/>
            </a:pPr>
            <a:r>
              <a:rPr lang="ru-RU" sz="6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Организация взаимодействия с Молодёжным Информационным Агентством (МИА).</a:t>
            </a:r>
          </a:p>
          <a:p>
            <a:pPr marL="171450" indent="-171450" eaLnBrk="1" hangingPunct="1">
              <a:buFontTx/>
              <a:buChar char="-"/>
            </a:pPr>
            <a:endParaRPr lang="ru-RU" sz="700">
              <a:solidFill>
                <a:srgbClr val="000000"/>
              </a:solidFill>
              <a:latin typeface="Calibri" pitchFamily="34" charset="0"/>
            </a:endParaRPr>
          </a:p>
          <a:p>
            <a:pPr marL="171450" indent="-171450" eaLnBrk="1" hangingPunct="1"/>
            <a:endParaRPr lang="ru-RU" sz="700">
              <a:solidFill>
                <a:srgbClr val="000000"/>
              </a:solidFill>
              <a:latin typeface="Calibri" pitchFamily="34" charset="0"/>
            </a:endParaRPr>
          </a:p>
        </p:txBody>
      </p:sp>
      <p:grpSp>
        <p:nvGrpSpPr>
          <p:cNvPr id="43084" name="object 35"/>
          <p:cNvGrpSpPr>
            <a:grpSpLocks/>
          </p:cNvGrpSpPr>
          <p:nvPr/>
        </p:nvGrpSpPr>
        <p:grpSpPr bwMode="auto">
          <a:xfrm>
            <a:off x="5894388" y="5500688"/>
            <a:ext cx="1535112" cy="1227137"/>
            <a:chOff x="6403159" y="5557787"/>
            <a:chExt cx="1663915" cy="1172013"/>
          </a:xfrm>
        </p:grpSpPr>
        <p:sp>
          <p:nvSpPr>
            <p:cNvPr id="152" name="object 36"/>
            <p:cNvSpPr/>
            <p:nvPr/>
          </p:nvSpPr>
          <p:spPr>
            <a:xfrm>
              <a:off x="6403159" y="5557787"/>
              <a:ext cx="1663915" cy="117201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600" kern="0">
                <a:solidFill>
                  <a:srgbClr val="000000"/>
                </a:solidFill>
                <a:latin typeface="Trebuchet MS" pitchFamily="34"/>
                <a:cs typeface="+mn-cs"/>
              </a:endParaRPr>
            </a:p>
          </p:txBody>
        </p:sp>
        <p:sp>
          <p:nvSpPr>
            <p:cNvPr id="153" name="object 37"/>
            <p:cNvSpPr/>
            <p:nvPr/>
          </p:nvSpPr>
          <p:spPr>
            <a:xfrm>
              <a:off x="6403159" y="5557787"/>
              <a:ext cx="1663915" cy="117201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600" kern="0">
                <a:solidFill>
                  <a:srgbClr val="000000"/>
                </a:solidFill>
                <a:latin typeface="Trebuchet MS" pitchFamily="34"/>
                <a:cs typeface="+mn-cs"/>
              </a:endParaRPr>
            </a:p>
          </p:txBody>
        </p:sp>
      </p:grpSp>
      <p:sp>
        <p:nvSpPr>
          <p:cNvPr id="149" name="object 38"/>
          <p:cNvSpPr txBox="1"/>
          <p:nvPr/>
        </p:nvSpPr>
        <p:spPr>
          <a:xfrm>
            <a:off x="5915025" y="5483225"/>
            <a:ext cx="1519238" cy="1350963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0000"/>
                </a:solidFill>
                <a:latin typeface="Calibri"/>
                <a:cs typeface="+mn-cs"/>
              </a:rPr>
              <a:t>- </a:t>
            </a:r>
            <a:r>
              <a:rPr lang="ru-RU" sz="650" kern="0" dirty="0">
                <a:solidFill>
                  <a:srgbClr val="000000"/>
                </a:solidFill>
                <a:latin typeface="Calibri"/>
                <a:cs typeface="+mn-cs"/>
              </a:rPr>
              <a:t>Обучение сотрудников НЦЗН работе с гражданами, индивидуальному подходу.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650" kern="0" dirty="0">
                <a:solidFill>
                  <a:srgbClr val="000000"/>
                </a:solidFill>
                <a:latin typeface="Calibri"/>
                <a:cs typeface="+mn-cs"/>
              </a:rPr>
              <a:t>-Повышение мотивации сотрудников НЦЗН (материальной и нематериальной).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50" dirty="0">
                <a:solidFill>
                  <a:prstClr val="black"/>
                </a:solidFill>
                <a:latin typeface="Calibri"/>
                <a:cs typeface="+mn-cs"/>
              </a:rPr>
              <a:t>- Помощь в получении дополнительного образования, курсы МВА (</a:t>
            </a:r>
            <a:r>
              <a:rPr lang="ru-RU" sz="650" dirty="0" err="1">
                <a:solidFill>
                  <a:prstClr val="black"/>
                </a:solidFill>
                <a:latin typeface="Calibri"/>
                <a:cs typeface="+mn-cs"/>
              </a:rPr>
              <a:t>Master</a:t>
            </a:r>
            <a:r>
              <a:rPr lang="ru-RU" sz="650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ru-RU" sz="650" dirty="0" err="1">
                <a:solidFill>
                  <a:prstClr val="black"/>
                </a:solidFill>
                <a:latin typeface="Calibri"/>
                <a:cs typeface="+mn-cs"/>
              </a:rPr>
              <a:t>of</a:t>
            </a:r>
            <a:r>
              <a:rPr lang="ru-RU" sz="650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ru-RU" sz="650" dirty="0" err="1">
                <a:solidFill>
                  <a:prstClr val="black"/>
                </a:solidFill>
                <a:latin typeface="Calibri"/>
                <a:cs typeface="+mn-cs"/>
              </a:rPr>
              <a:t>Business</a:t>
            </a:r>
            <a:r>
              <a:rPr lang="ru-RU" sz="650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ru-RU" sz="650" dirty="0" err="1">
                <a:solidFill>
                  <a:prstClr val="black"/>
                </a:solidFill>
                <a:latin typeface="Calibri"/>
                <a:cs typeface="+mn-cs"/>
              </a:rPr>
              <a:t>Administration</a:t>
            </a:r>
            <a:r>
              <a:rPr lang="ru-RU" sz="650" dirty="0">
                <a:solidFill>
                  <a:prstClr val="black"/>
                </a:solidFill>
                <a:latin typeface="Calibri"/>
                <a:cs typeface="+mn-cs"/>
              </a:rPr>
              <a:t>) — магистр делового администрирования</a:t>
            </a:r>
            <a:r>
              <a:rPr lang="ru-RU" sz="800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ru-RU" sz="650" dirty="0">
                <a:solidFill>
                  <a:prstClr val="black"/>
                </a:solidFill>
                <a:latin typeface="Calibri"/>
                <a:cs typeface="+mn-cs"/>
              </a:rPr>
              <a:t>в менеджменте (управлении)), курсы повышения квалификации и т.п. (в зависимости от сфер интересов молодого соискателя).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7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pic>
        <p:nvPicPr>
          <p:cNvPr id="43086" name="Рисунок 6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357563"/>
            <a:ext cx="4318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3087" name="object 35"/>
          <p:cNvGrpSpPr>
            <a:grpSpLocks/>
          </p:cNvGrpSpPr>
          <p:nvPr/>
        </p:nvGrpSpPr>
        <p:grpSpPr bwMode="auto">
          <a:xfrm>
            <a:off x="5900738" y="5110163"/>
            <a:ext cx="1536700" cy="311150"/>
            <a:chOff x="1016511" y="5169917"/>
            <a:chExt cx="1751423" cy="310685"/>
          </a:xfrm>
        </p:grpSpPr>
        <p:sp>
          <p:nvSpPr>
            <p:cNvPr id="135" name="object 36"/>
            <p:cNvSpPr/>
            <p:nvPr/>
          </p:nvSpPr>
          <p:spPr>
            <a:xfrm>
              <a:off x="1016511" y="5169917"/>
              <a:ext cx="1751423" cy="31068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700" kern="0" dirty="0">
                  <a:solidFill>
                    <a:srgbClr val="000000"/>
                  </a:solidFill>
                  <a:latin typeface="Calibri"/>
                  <a:cs typeface="+mn-cs"/>
                </a:rPr>
                <a:t>Директора филиалов, отдел управления персоналом, отдел бухгалтерского учёта, МИА</a:t>
              </a:r>
            </a:p>
          </p:txBody>
        </p:sp>
        <p:sp>
          <p:nvSpPr>
            <p:cNvPr id="136" name="object 37"/>
            <p:cNvSpPr/>
            <p:nvPr/>
          </p:nvSpPr>
          <p:spPr>
            <a:xfrm>
              <a:off x="1016511" y="5169917"/>
              <a:ext cx="1751423" cy="31068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43088" name="object 35"/>
          <p:cNvGrpSpPr>
            <a:grpSpLocks/>
          </p:cNvGrpSpPr>
          <p:nvPr/>
        </p:nvGrpSpPr>
        <p:grpSpPr bwMode="auto">
          <a:xfrm>
            <a:off x="4275138" y="5110163"/>
            <a:ext cx="1577975" cy="309562"/>
            <a:chOff x="1016511" y="5169917"/>
            <a:chExt cx="1751423" cy="310685"/>
          </a:xfrm>
        </p:grpSpPr>
        <p:sp>
          <p:nvSpPr>
            <p:cNvPr id="138" name="object 36"/>
            <p:cNvSpPr/>
            <p:nvPr/>
          </p:nvSpPr>
          <p:spPr>
            <a:xfrm>
              <a:off x="1016511" y="5169917"/>
              <a:ext cx="1751423" cy="31068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>
              <a:noFill/>
              <a:prstDash val="solid"/>
            </a:ln>
          </p:spPr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700" kern="0" dirty="0">
                  <a:solidFill>
                    <a:srgbClr val="000000"/>
                  </a:solidFill>
                  <a:latin typeface="Calibri"/>
                  <a:cs typeface="+mn-cs"/>
                </a:rPr>
                <a:t>МИА, директора филиалов, отдел улучшения качества клиентского опыта</a:t>
              </a:r>
            </a:p>
          </p:txBody>
        </p:sp>
        <p:sp>
          <p:nvSpPr>
            <p:cNvPr id="139" name="object 37"/>
            <p:cNvSpPr/>
            <p:nvPr/>
          </p:nvSpPr>
          <p:spPr>
            <a:xfrm>
              <a:off x="1016511" y="5169917"/>
              <a:ext cx="1751423" cy="31068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600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43089" name="object 35"/>
          <p:cNvGrpSpPr>
            <a:grpSpLocks/>
          </p:cNvGrpSpPr>
          <p:nvPr/>
        </p:nvGrpSpPr>
        <p:grpSpPr bwMode="auto">
          <a:xfrm>
            <a:off x="2593975" y="5110163"/>
            <a:ext cx="1635125" cy="309562"/>
            <a:chOff x="1016511" y="5169917"/>
            <a:chExt cx="1751423" cy="310685"/>
          </a:xfrm>
        </p:grpSpPr>
        <p:sp>
          <p:nvSpPr>
            <p:cNvPr id="141" name="object 36"/>
            <p:cNvSpPr/>
            <p:nvPr/>
          </p:nvSpPr>
          <p:spPr>
            <a:xfrm>
              <a:off x="1016511" y="5169917"/>
              <a:ext cx="1751423" cy="31068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700" kern="0" dirty="0">
                  <a:solidFill>
                    <a:srgbClr val="000000"/>
                  </a:solidFill>
                  <a:latin typeface="Calibri"/>
                  <a:cs typeface="+mn-cs"/>
                </a:rPr>
                <a:t>Директора филиалов, отдел улучшения качества клиентского опыта, отдел управления персоналом</a:t>
              </a:r>
            </a:p>
          </p:txBody>
        </p:sp>
        <p:sp>
          <p:nvSpPr>
            <p:cNvPr id="142" name="object 37"/>
            <p:cNvSpPr/>
            <p:nvPr/>
          </p:nvSpPr>
          <p:spPr>
            <a:xfrm>
              <a:off x="1016511" y="5169917"/>
              <a:ext cx="1751423" cy="31068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43090" name="object 35"/>
          <p:cNvGrpSpPr>
            <a:grpSpLocks/>
          </p:cNvGrpSpPr>
          <p:nvPr/>
        </p:nvGrpSpPr>
        <p:grpSpPr bwMode="auto">
          <a:xfrm>
            <a:off x="931863" y="5113338"/>
            <a:ext cx="1617662" cy="319087"/>
            <a:chOff x="1016511" y="5169917"/>
            <a:chExt cx="1758403" cy="319140"/>
          </a:xfrm>
        </p:grpSpPr>
        <p:sp>
          <p:nvSpPr>
            <p:cNvPr id="161" name="object 36"/>
            <p:cNvSpPr/>
            <p:nvPr/>
          </p:nvSpPr>
          <p:spPr>
            <a:xfrm>
              <a:off x="1016511" y="5177855"/>
              <a:ext cx="1758403" cy="31120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>
              <a:noFill/>
              <a:prstDash val="solid"/>
            </a:ln>
          </p:spPr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600" kern="0" dirty="0">
                  <a:solidFill>
                    <a:srgbClr val="000000"/>
                  </a:solidFill>
                  <a:latin typeface="Calibri"/>
                  <a:cs typeface="+mn-cs"/>
                </a:rPr>
                <a:t>Отдел улучшения качества клиентского опыта</a:t>
              </a:r>
              <a:r>
                <a:rPr lang="ru-RU" sz="600" kern="0" dirty="0">
                  <a:solidFill>
                    <a:srgbClr val="000000"/>
                  </a:solidFill>
                  <a:latin typeface="Trebuchet MS"/>
                  <a:cs typeface="Calibri"/>
                </a:rPr>
                <a:t>, 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600" kern="0" dirty="0">
                  <a:solidFill>
                    <a:srgbClr val="000000"/>
                  </a:solidFill>
                  <a:latin typeface="Calibri"/>
                  <a:cs typeface="+mn-cs"/>
                </a:rPr>
                <a:t>отдел информационных систем, МИА</a:t>
              </a:r>
            </a:p>
          </p:txBody>
        </p:sp>
        <p:sp>
          <p:nvSpPr>
            <p:cNvPr id="169" name="object 37"/>
            <p:cNvSpPr/>
            <p:nvPr/>
          </p:nvSpPr>
          <p:spPr>
            <a:xfrm>
              <a:off x="1016511" y="5169917"/>
              <a:ext cx="1751501" cy="31120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pic>
        <p:nvPicPr>
          <p:cNvPr id="43091" name="Picture 2" descr="C:\Users\uscn42\Downloads\bYpKFowD1Atxm0EpR5ZIfWqBf2J21GkpaKUgF1IzPEyyK9R62mJ9vgrVezoFdsMHrt7DEqJMp1VulIB920RhYwu4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0" y="3089275"/>
            <a:ext cx="49530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92" name="object 7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288" y="2779713"/>
            <a:ext cx="3381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2141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object 54"/>
          <p:cNvGrpSpPr>
            <a:grpSpLocks/>
          </p:cNvGrpSpPr>
          <p:nvPr/>
        </p:nvGrpSpPr>
        <p:grpSpPr bwMode="auto">
          <a:xfrm>
            <a:off x="3656013" y="2668588"/>
            <a:ext cx="1978025" cy="831850"/>
            <a:chOff x="4021586" y="2593028"/>
            <a:chExt cx="1662589" cy="774313"/>
          </a:xfrm>
        </p:grpSpPr>
        <p:pic>
          <p:nvPicPr>
            <p:cNvPr id="44169" name="object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22033" y="2593028"/>
              <a:ext cx="862142" cy="538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object 56"/>
            <p:cNvSpPr/>
            <p:nvPr/>
          </p:nvSpPr>
          <p:spPr>
            <a:xfrm>
              <a:off x="4021586" y="2861969"/>
              <a:ext cx="800605" cy="50537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18539"/>
                <a:gd name="f4" fmla="val 716279"/>
                <a:gd name="f5" fmla="val 952438"/>
                <a:gd name="f6" fmla="val 38512"/>
                <a:gd name="f7" fmla="val 705592"/>
                <a:gd name="f8" fmla="val 7285"/>
                <a:gd name="f9" fmla="val 715995"/>
                <a:gd name="f10" fmla="val 959724"/>
                <a:gd name="f11" fmla="val 48915"/>
                <a:gd name="f12" fmla="val 1001591"/>
                <a:gd name="f13" fmla="val 31226"/>
                <a:gd name="f14" fmla="val 962841"/>
                <a:gd name="f15" fmla="val 970126"/>
                <a:gd name="f16" fmla="val 41629"/>
                <a:gd name="f17" fmla="val 977938"/>
                <a:gd name="f18" fmla="val 74921"/>
                <a:gd name="f19" fmla="val 1018495"/>
                <a:gd name="f20" fmla="val 934224"/>
                <a:gd name="f21" fmla="val 12506"/>
                <a:gd name="f22" fmla="*/ f0 1 1018539"/>
                <a:gd name="f23" fmla="*/ f1 1 716279"/>
                <a:gd name="f24" fmla="val f2"/>
                <a:gd name="f25" fmla="val f3"/>
                <a:gd name="f26" fmla="val f4"/>
                <a:gd name="f27" fmla="+- f26 0 f24"/>
                <a:gd name="f28" fmla="+- f25 0 f24"/>
                <a:gd name="f29" fmla="*/ f28 1 1018539"/>
                <a:gd name="f30" fmla="*/ f27 1 716279"/>
                <a:gd name="f31" fmla="*/ f24 1 f29"/>
                <a:gd name="f32" fmla="*/ f25 1 f29"/>
                <a:gd name="f33" fmla="*/ f24 1 f30"/>
                <a:gd name="f34" fmla="*/ f26 1 f30"/>
                <a:gd name="f35" fmla="*/ f31 f22 1"/>
                <a:gd name="f36" fmla="*/ f32 f22 1"/>
                <a:gd name="f37" fmla="*/ f34 f23 1"/>
                <a:gd name="f38" fmla="*/ f33 f2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5" t="f38" r="f36" b="f37"/>
              <a:pathLst>
                <a:path w="1018539" h="716279">
                  <a:moveTo>
                    <a:pt x="f5" y="f6"/>
                  </a:moveTo>
                  <a:lnTo>
                    <a:pt x="f2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5" y="f6"/>
                  </a:lnTo>
                  <a:close/>
                </a:path>
                <a:path w="1018539" h="716279">
                  <a:moveTo>
                    <a:pt x="f12" y="f13"/>
                  </a:moveTo>
                  <a:lnTo>
                    <a:pt x="f14" y="f13"/>
                  </a:lnTo>
                  <a:lnTo>
                    <a:pt x="f15" y="f16"/>
                  </a:lnTo>
                  <a:lnTo>
                    <a:pt x="f10" y="f11"/>
                  </a:lnTo>
                  <a:lnTo>
                    <a:pt x="f17" y="f18"/>
                  </a:lnTo>
                  <a:lnTo>
                    <a:pt x="f12" y="f13"/>
                  </a:lnTo>
                  <a:close/>
                </a:path>
                <a:path w="1018539" h="716279">
                  <a:moveTo>
                    <a:pt x="f14" y="f13"/>
                  </a:moveTo>
                  <a:lnTo>
                    <a:pt x="f5" y="f6"/>
                  </a:lnTo>
                  <a:lnTo>
                    <a:pt x="f10" y="f11"/>
                  </a:lnTo>
                  <a:lnTo>
                    <a:pt x="f15" y="f16"/>
                  </a:lnTo>
                  <a:lnTo>
                    <a:pt x="f14" y="f13"/>
                  </a:lnTo>
                  <a:close/>
                </a:path>
                <a:path w="1018539" h="716279">
                  <a:moveTo>
                    <a:pt x="f19" y="f2"/>
                  </a:moveTo>
                  <a:lnTo>
                    <a:pt x="f20" y="f21"/>
                  </a:lnTo>
                  <a:lnTo>
                    <a:pt x="f5" y="f6"/>
                  </a:lnTo>
                  <a:lnTo>
                    <a:pt x="f14" y="f13"/>
                  </a:lnTo>
                  <a:lnTo>
                    <a:pt x="f12" y="f13"/>
                  </a:lnTo>
                  <a:lnTo>
                    <a:pt x="f19" y="f2"/>
                  </a:lnTo>
                  <a:close/>
                </a:path>
              </a:pathLst>
            </a:custGeom>
            <a:solidFill>
              <a:srgbClr val="ED7D31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44035" name="object 35"/>
          <p:cNvGrpSpPr>
            <a:grpSpLocks/>
          </p:cNvGrpSpPr>
          <p:nvPr/>
        </p:nvGrpSpPr>
        <p:grpSpPr bwMode="auto">
          <a:xfrm>
            <a:off x="5133975" y="2144713"/>
            <a:ext cx="1800225" cy="600075"/>
            <a:chOff x="6281909" y="2145228"/>
            <a:chExt cx="1230398" cy="433772"/>
          </a:xfrm>
        </p:grpSpPr>
        <p:sp>
          <p:nvSpPr>
            <p:cNvPr id="142" name="object 36"/>
            <p:cNvSpPr/>
            <p:nvPr/>
          </p:nvSpPr>
          <p:spPr>
            <a:xfrm>
              <a:off x="6290589" y="2163589"/>
              <a:ext cx="1221718" cy="41541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89D9F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143" name="object 37"/>
            <p:cNvSpPr/>
            <p:nvPr/>
          </p:nvSpPr>
          <p:spPr>
            <a:xfrm>
              <a:off x="6281909" y="2145228"/>
              <a:ext cx="1221718" cy="41541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pic>
        <p:nvPicPr>
          <p:cNvPr id="44036" name="object 5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725" y="2762250"/>
            <a:ext cx="40322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4037" name="object 35"/>
          <p:cNvGrpSpPr>
            <a:grpSpLocks/>
          </p:cNvGrpSpPr>
          <p:nvPr/>
        </p:nvGrpSpPr>
        <p:grpSpPr bwMode="auto">
          <a:xfrm>
            <a:off x="6994525" y="2159000"/>
            <a:ext cx="2016125" cy="582613"/>
            <a:chOff x="7559198" y="2135462"/>
            <a:chExt cx="2185159" cy="435327"/>
          </a:xfrm>
        </p:grpSpPr>
        <p:sp>
          <p:nvSpPr>
            <p:cNvPr id="88" name="object 36"/>
            <p:cNvSpPr/>
            <p:nvPr/>
          </p:nvSpPr>
          <p:spPr>
            <a:xfrm>
              <a:off x="7657273" y="2135462"/>
              <a:ext cx="2087084" cy="43532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FF2CC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89" name="object 37"/>
            <p:cNvSpPr/>
            <p:nvPr/>
          </p:nvSpPr>
          <p:spPr>
            <a:xfrm>
              <a:off x="7559198" y="2135462"/>
              <a:ext cx="2185159" cy="43532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FFF2CC"/>
            </a:solidFill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sp>
        <p:nvSpPr>
          <p:cNvPr id="2" name="object 2"/>
          <p:cNvSpPr/>
          <p:nvPr/>
        </p:nvSpPr>
        <p:spPr>
          <a:xfrm>
            <a:off x="212725" y="176213"/>
            <a:ext cx="3062288" cy="409575"/>
          </a:xfrm>
          <a:custGeom>
            <a:avLst/>
            <a:gdLst>
              <a:gd name="f0" fmla="val w"/>
              <a:gd name="f1" fmla="val h"/>
              <a:gd name="f2" fmla="val 0"/>
              <a:gd name="f3" fmla="val 2526665"/>
              <a:gd name="f4" fmla="val 408305"/>
              <a:gd name="f5" fmla="val 2458601"/>
              <a:gd name="f6" fmla="val 68009"/>
              <a:gd name="f7" fmla="val 41536"/>
              <a:gd name="f8" fmla="val 5344"/>
              <a:gd name="f9" fmla="val 19919"/>
              <a:gd name="f10" fmla="val 41537"/>
              <a:gd name="f11" fmla="val 340043"/>
              <a:gd name="f12" fmla="val 366516"/>
              <a:gd name="f13" fmla="val 388133"/>
              <a:gd name="f14" fmla="val 402708"/>
              <a:gd name="f15" fmla="val 408053"/>
              <a:gd name="f16" fmla="val 2485073"/>
              <a:gd name="f17" fmla="val 2506690"/>
              <a:gd name="f18" fmla="val 2521265"/>
              <a:gd name="f19" fmla="val 2526609"/>
              <a:gd name="f20" fmla="*/ f0 1 2526665"/>
              <a:gd name="f21" fmla="*/ f1 1 408305"/>
              <a:gd name="f22" fmla="val f2"/>
              <a:gd name="f23" fmla="val f3"/>
              <a:gd name="f24" fmla="val f4"/>
              <a:gd name="f25" fmla="+- f24 0 f22"/>
              <a:gd name="f26" fmla="+- f23 0 f22"/>
              <a:gd name="f27" fmla="*/ f26 1 2526665"/>
              <a:gd name="f28" fmla="*/ f25 1 408305"/>
              <a:gd name="f29" fmla="*/ f22 1 f27"/>
              <a:gd name="f30" fmla="*/ f23 1 f27"/>
              <a:gd name="f31" fmla="*/ f22 1 f28"/>
              <a:gd name="f32" fmla="*/ f24 1 f28"/>
              <a:gd name="f33" fmla="*/ f29 f20 1"/>
              <a:gd name="f34" fmla="*/ f30 f20 1"/>
              <a:gd name="f35" fmla="*/ f32 f21 1"/>
              <a:gd name="f36" fmla="*/ f31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3" t="f36" r="f34" b="f35"/>
            <a:pathLst>
              <a:path w="2526665" h="408305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10"/>
                </a:lnTo>
                <a:lnTo>
                  <a:pt x="f2" y="f6"/>
                </a:lnTo>
                <a:lnTo>
                  <a:pt x="f2" y="f11"/>
                </a:lnTo>
                <a:lnTo>
                  <a:pt x="f8" y="f12"/>
                </a:lnTo>
                <a:lnTo>
                  <a:pt x="f9" y="f13"/>
                </a:lnTo>
                <a:lnTo>
                  <a:pt x="f7" y="f14"/>
                </a:lnTo>
                <a:lnTo>
                  <a:pt x="f6" y="f15"/>
                </a:lnTo>
                <a:lnTo>
                  <a:pt x="f5" y="f15"/>
                </a:lnTo>
                <a:lnTo>
                  <a:pt x="f16" y="f14"/>
                </a:lnTo>
                <a:lnTo>
                  <a:pt x="f17" y="f13"/>
                </a:lnTo>
                <a:lnTo>
                  <a:pt x="f18" y="f12"/>
                </a:lnTo>
                <a:lnTo>
                  <a:pt x="f19" y="f11"/>
                </a:lnTo>
                <a:lnTo>
                  <a:pt x="f19" y="f6"/>
                </a:lnTo>
                <a:lnTo>
                  <a:pt x="f18" y="f10"/>
                </a:lnTo>
                <a:lnTo>
                  <a:pt x="f17" y="f9"/>
                </a:lnTo>
                <a:lnTo>
                  <a:pt x="f16" y="f8"/>
                </a:lnTo>
                <a:lnTo>
                  <a:pt x="f5" y="f2"/>
                </a:lnTo>
                <a:close/>
              </a:path>
            </a:pathLst>
          </a:custGeom>
          <a:solidFill>
            <a:srgbClr val="F8CBAD"/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44039" name="object 3"/>
          <p:cNvSpPr txBox="1">
            <a:spLocks noChangeArrowheads="1"/>
          </p:cNvSpPr>
          <p:nvPr/>
        </p:nvSpPr>
        <p:spPr bwMode="auto">
          <a:xfrm>
            <a:off x="1089025" y="254000"/>
            <a:ext cx="1455738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100"/>
              </a:spcBef>
            </a:pPr>
            <a:r>
              <a:rPr lang="ru-RU" sz="1400">
                <a:solidFill>
                  <a:srgbClr val="000000"/>
                </a:solidFill>
                <a:latin typeface="Trebuchet MS" pitchFamily="34" charset="0"/>
              </a:rPr>
              <a:t>Решение о выборе</a:t>
            </a:r>
          </a:p>
        </p:txBody>
      </p:sp>
      <p:sp>
        <p:nvSpPr>
          <p:cNvPr id="4" name="object 4"/>
          <p:cNvSpPr/>
          <p:nvPr/>
        </p:nvSpPr>
        <p:spPr>
          <a:xfrm>
            <a:off x="3379788" y="179388"/>
            <a:ext cx="3535362" cy="409575"/>
          </a:xfrm>
          <a:custGeom>
            <a:avLst/>
            <a:gdLst>
              <a:gd name="f0" fmla="val w"/>
              <a:gd name="f1" fmla="val h"/>
              <a:gd name="f2" fmla="val 0"/>
              <a:gd name="f3" fmla="val 5040630"/>
              <a:gd name="f4" fmla="val 408305"/>
              <a:gd name="f5" fmla="val 4972371"/>
              <a:gd name="f6" fmla="val 68009"/>
              <a:gd name="f7" fmla="val 41536"/>
              <a:gd name="f8" fmla="val 5344"/>
              <a:gd name="f9" fmla="val 19919"/>
              <a:gd name="f10" fmla="val 41538"/>
              <a:gd name="f11" fmla="val 68011"/>
              <a:gd name="f12" fmla="val 340042"/>
              <a:gd name="f13" fmla="val 366515"/>
              <a:gd name="f14" fmla="val 388133"/>
              <a:gd name="f15" fmla="val 402708"/>
              <a:gd name="f16" fmla="val 408053"/>
              <a:gd name="f17" fmla="val 4998844"/>
              <a:gd name="f18" fmla="val 5020462"/>
              <a:gd name="f19" fmla="val 5035037"/>
              <a:gd name="f20" fmla="val 5040382"/>
              <a:gd name="f21" fmla="*/ f0 1 5040630"/>
              <a:gd name="f22" fmla="*/ f1 1 408305"/>
              <a:gd name="f23" fmla="val f2"/>
              <a:gd name="f24" fmla="val f3"/>
              <a:gd name="f25" fmla="val f4"/>
              <a:gd name="f26" fmla="+- f25 0 f23"/>
              <a:gd name="f27" fmla="+- f24 0 f23"/>
              <a:gd name="f28" fmla="*/ f27 1 5040630"/>
              <a:gd name="f29" fmla="*/ f26 1 408305"/>
              <a:gd name="f30" fmla="*/ f23 1 f28"/>
              <a:gd name="f31" fmla="*/ f24 1 f28"/>
              <a:gd name="f32" fmla="*/ f23 1 f29"/>
              <a:gd name="f33" fmla="*/ f25 1 f29"/>
              <a:gd name="f34" fmla="*/ f30 f21 1"/>
              <a:gd name="f35" fmla="*/ f31 f21 1"/>
              <a:gd name="f36" fmla="*/ f33 f22 1"/>
              <a:gd name="f37" fmla="*/ f32 f2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4" t="f37" r="f35" b="f36"/>
            <a:pathLst>
              <a:path w="5040630" h="408305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10"/>
                </a:lnTo>
                <a:lnTo>
                  <a:pt x="f2" y="f11"/>
                </a:lnTo>
                <a:lnTo>
                  <a:pt x="f2" y="f12"/>
                </a:lnTo>
                <a:lnTo>
                  <a:pt x="f8" y="f13"/>
                </a:lnTo>
                <a:lnTo>
                  <a:pt x="f9" y="f14"/>
                </a:lnTo>
                <a:lnTo>
                  <a:pt x="f7" y="f15"/>
                </a:lnTo>
                <a:lnTo>
                  <a:pt x="f6" y="f16"/>
                </a:lnTo>
                <a:lnTo>
                  <a:pt x="f5" y="f16"/>
                </a:lnTo>
                <a:lnTo>
                  <a:pt x="f17" y="f15"/>
                </a:lnTo>
                <a:lnTo>
                  <a:pt x="f18" y="f14"/>
                </a:lnTo>
                <a:lnTo>
                  <a:pt x="f19" y="f13"/>
                </a:lnTo>
                <a:lnTo>
                  <a:pt x="f20" y="f12"/>
                </a:lnTo>
                <a:lnTo>
                  <a:pt x="f20" y="f11"/>
                </a:lnTo>
                <a:lnTo>
                  <a:pt x="f19" y="f10"/>
                </a:lnTo>
                <a:lnTo>
                  <a:pt x="f18" y="f9"/>
                </a:lnTo>
                <a:lnTo>
                  <a:pt x="f17" y="f8"/>
                </a:lnTo>
                <a:lnTo>
                  <a:pt x="f5" y="f2"/>
                </a:lnTo>
                <a:close/>
              </a:path>
            </a:pathLst>
          </a:custGeom>
          <a:solidFill>
            <a:srgbClr val="DF0002">
              <a:alpha val="76078"/>
            </a:srgb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44041" name="object 5"/>
          <p:cNvSpPr txBox="1">
            <a:spLocks noChangeArrowheads="1"/>
          </p:cNvSpPr>
          <p:nvPr/>
        </p:nvSpPr>
        <p:spPr bwMode="auto">
          <a:xfrm>
            <a:off x="4040188" y="254000"/>
            <a:ext cx="2324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100"/>
              </a:spcBef>
            </a:pPr>
            <a:r>
              <a:rPr lang="ru-RU" sz="1400">
                <a:solidFill>
                  <a:srgbClr val="000000"/>
                </a:solidFill>
                <a:latin typeface="Trebuchet MS" pitchFamily="34" charset="0"/>
              </a:rPr>
              <a:t>Подача заявления в НЦЗН</a:t>
            </a:r>
          </a:p>
        </p:txBody>
      </p:sp>
      <p:sp>
        <p:nvSpPr>
          <p:cNvPr id="6" name="object 6"/>
          <p:cNvSpPr/>
          <p:nvPr/>
        </p:nvSpPr>
        <p:spPr>
          <a:xfrm>
            <a:off x="6964363" y="179388"/>
            <a:ext cx="2030412" cy="409575"/>
          </a:xfrm>
          <a:custGeom>
            <a:avLst/>
            <a:gdLst>
              <a:gd name="f0" fmla="val w"/>
              <a:gd name="f1" fmla="val h"/>
              <a:gd name="f2" fmla="val 0"/>
              <a:gd name="f3" fmla="val 1821179"/>
              <a:gd name="f4" fmla="val 408305"/>
              <a:gd name="f5" fmla="val 1752578"/>
              <a:gd name="f6" fmla="val 68008"/>
              <a:gd name="f7" fmla="val 41536"/>
              <a:gd name="f8" fmla="val 5344"/>
              <a:gd name="f9" fmla="val 19919"/>
              <a:gd name="f10" fmla="val 41537"/>
              <a:gd name="f11" fmla="val 68009"/>
              <a:gd name="f12" fmla="val 340043"/>
              <a:gd name="f13" fmla="val 366516"/>
              <a:gd name="f14" fmla="val 388134"/>
              <a:gd name="f15" fmla="val 402709"/>
              <a:gd name="f16" fmla="val 408053"/>
              <a:gd name="f17" fmla="val 1779050"/>
              <a:gd name="f18" fmla="val 1800668"/>
              <a:gd name="f19" fmla="val 1815243"/>
              <a:gd name="f20" fmla="val 1820588"/>
              <a:gd name="f21" fmla="*/ f0 1 1821179"/>
              <a:gd name="f22" fmla="*/ f1 1 408305"/>
              <a:gd name="f23" fmla="val f2"/>
              <a:gd name="f24" fmla="val f3"/>
              <a:gd name="f25" fmla="val f4"/>
              <a:gd name="f26" fmla="+- f25 0 f23"/>
              <a:gd name="f27" fmla="+- f24 0 f23"/>
              <a:gd name="f28" fmla="*/ f27 1 1821179"/>
              <a:gd name="f29" fmla="*/ f26 1 408305"/>
              <a:gd name="f30" fmla="*/ f23 1 f28"/>
              <a:gd name="f31" fmla="*/ f24 1 f28"/>
              <a:gd name="f32" fmla="*/ f23 1 f29"/>
              <a:gd name="f33" fmla="*/ f25 1 f29"/>
              <a:gd name="f34" fmla="*/ f30 f21 1"/>
              <a:gd name="f35" fmla="*/ f31 f21 1"/>
              <a:gd name="f36" fmla="*/ f33 f22 1"/>
              <a:gd name="f37" fmla="*/ f32 f2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4" t="f37" r="f35" b="f36"/>
            <a:pathLst>
              <a:path w="1821179" h="408305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10"/>
                </a:lnTo>
                <a:lnTo>
                  <a:pt x="f2" y="f11"/>
                </a:lnTo>
                <a:lnTo>
                  <a:pt x="f2" y="f12"/>
                </a:lnTo>
                <a:lnTo>
                  <a:pt x="f8" y="f13"/>
                </a:lnTo>
                <a:lnTo>
                  <a:pt x="f9" y="f14"/>
                </a:lnTo>
                <a:lnTo>
                  <a:pt x="f7" y="f15"/>
                </a:lnTo>
                <a:lnTo>
                  <a:pt x="f6" y="f16"/>
                </a:lnTo>
                <a:lnTo>
                  <a:pt x="f5" y="f16"/>
                </a:lnTo>
                <a:lnTo>
                  <a:pt x="f17" y="f15"/>
                </a:lnTo>
                <a:lnTo>
                  <a:pt x="f18" y="f14"/>
                </a:lnTo>
                <a:lnTo>
                  <a:pt x="f19" y="f13"/>
                </a:lnTo>
                <a:lnTo>
                  <a:pt x="f20" y="f12"/>
                </a:lnTo>
                <a:lnTo>
                  <a:pt x="f20" y="f11"/>
                </a:lnTo>
                <a:lnTo>
                  <a:pt x="f19" y="f10"/>
                </a:lnTo>
                <a:lnTo>
                  <a:pt x="f18" y="f9"/>
                </a:lnTo>
                <a:lnTo>
                  <a:pt x="f17" y="f8"/>
                </a:lnTo>
                <a:lnTo>
                  <a:pt x="f5" y="f2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44043" name="object 7"/>
          <p:cNvSpPr txBox="1">
            <a:spLocks noGrp="1"/>
          </p:cNvSpPr>
          <p:nvPr>
            <p:ph type="title"/>
          </p:nvPr>
        </p:nvSpPr>
        <p:spPr>
          <a:xfrm>
            <a:off x="6986588" y="157163"/>
            <a:ext cx="2020887" cy="436562"/>
          </a:xfrm>
        </p:spPr>
        <p:txBody>
          <a:bodyPr tIns="26673" anchorCtr="1">
            <a:normAutofit fontScale="90000"/>
          </a:bodyPr>
          <a:lstStyle>
            <a:lvl1pPr marL="22225" indent="-9525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1pPr>
            <a:lvl2pPr marL="22225" indent="-9525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2pPr>
            <a:lvl3pPr marL="22225" indent="-9525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3pPr>
            <a:lvl4pPr marL="22225" indent="-9525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4pPr>
            <a:lvl5pPr marL="22225" indent="-9525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5pPr>
            <a:lvl6pPr marL="479425" indent="-9525" hangingPunct="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6pPr>
            <a:lvl7pPr marL="936625" indent="-9525" hangingPunct="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7pPr>
            <a:lvl8pPr marL="1393825" indent="-9525" hangingPunct="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8pPr>
            <a:lvl9pPr marL="1851025" indent="-9525" hangingPunct="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9pPr>
          </a:lstStyle>
          <a:p>
            <a:pPr eaLnBrk="1" hangingPunct="1">
              <a:lnSpc>
                <a:spcPts val="1613"/>
              </a:lnSpc>
              <a:spcBef>
                <a:spcPts val="213"/>
              </a:spcBef>
            </a:pPr>
            <a:r>
              <a:rPr smtClean="0"/>
              <a:t>Дополнительные услуги и тренинги</a:t>
            </a:r>
          </a:p>
        </p:txBody>
      </p:sp>
      <p:grpSp>
        <p:nvGrpSpPr>
          <p:cNvPr id="44044" name="object 46"/>
          <p:cNvGrpSpPr>
            <a:grpSpLocks/>
          </p:cNvGrpSpPr>
          <p:nvPr/>
        </p:nvGrpSpPr>
        <p:grpSpPr bwMode="auto">
          <a:xfrm>
            <a:off x="238125" y="2773363"/>
            <a:ext cx="1785938" cy="908050"/>
            <a:chOff x="243843" y="2782519"/>
            <a:chExt cx="1934351" cy="908108"/>
          </a:xfrm>
        </p:grpSpPr>
        <p:pic>
          <p:nvPicPr>
            <p:cNvPr id="44162" name="object 4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340" y="3321768"/>
              <a:ext cx="351010" cy="3688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object 48"/>
            <p:cNvSpPr/>
            <p:nvPr/>
          </p:nvSpPr>
          <p:spPr>
            <a:xfrm>
              <a:off x="243843" y="2782519"/>
              <a:ext cx="440172" cy="53978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40055"/>
                <a:gd name="f4" fmla="val 539750"/>
                <a:gd name="f5" fmla="val 386536"/>
                <a:gd name="f6" fmla="val 484089"/>
                <a:gd name="f7" fmla="val 361888"/>
                <a:gd name="f8" fmla="val 504102"/>
                <a:gd name="f9" fmla="val 439496"/>
                <a:gd name="f10" fmla="val 539244"/>
                <a:gd name="f11" fmla="val 429448"/>
                <a:gd name="f12" fmla="val 493949"/>
                <a:gd name="f13" fmla="val 394542"/>
                <a:gd name="f14" fmla="val 396396"/>
                <a:gd name="f15" fmla="val 476085"/>
                <a:gd name="f16" fmla="val 404401"/>
                <a:gd name="f17" fmla="val 485945"/>
                <a:gd name="f18" fmla="val 421045"/>
                <a:gd name="f19" fmla="val 456072"/>
                <a:gd name="f20" fmla="val 9859"/>
                <a:gd name="f21" fmla="val 8004"/>
                <a:gd name="f22" fmla="*/ f0 1 440055"/>
                <a:gd name="f23" fmla="*/ f1 1 539750"/>
                <a:gd name="f24" fmla="val f2"/>
                <a:gd name="f25" fmla="val f3"/>
                <a:gd name="f26" fmla="val f4"/>
                <a:gd name="f27" fmla="+- f26 0 f24"/>
                <a:gd name="f28" fmla="+- f25 0 f24"/>
                <a:gd name="f29" fmla="*/ f28 1 440055"/>
                <a:gd name="f30" fmla="*/ f27 1 539750"/>
                <a:gd name="f31" fmla="*/ f24 1 f29"/>
                <a:gd name="f32" fmla="*/ f25 1 f29"/>
                <a:gd name="f33" fmla="*/ f24 1 f30"/>
                <a:gd name="f34" fmla="*/ f26 1 f30"/>
                <a:gd name="f35" fmla="*/ f31 f22 1"/>
                <a:gd name="f36" fmla="*/ f32 f22 1"/>
                <a:gd name="f37" fmla="*/ f34 f23 1"/>
                <a:gd name="f38" fmla="*/ f33 f2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5" t="f38" r="f36" b="f37"/>
              <a:pathLst>
                <a:path w="440055" h="539750">
                  <a:moveTo>
                    <a:pt x="f5" y="f6"/>
                  </a:moveTo>
                  <a:lnTo>
                    <a:pt x="f7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2"/>
                  </a:lnTo>
                  <a:lnTo>
                    <a:pt x="f5" y="f6"/>
                  </a:lnTo>
                  <a:close/>
                </a:path>
                <a:path w="440055" h="539750">
                  <a:moveTo>
                    <a:pt x="f14" y="f15"/>
                  </a:moveTo>
                  <a:lnTo>
                    <a:pt x="f5" y="f6"/>
                  </a:lnTo>
                  <a:lnTo>
                    <a:pt x="f13" y="f12"/>
                  </a:lnTo>
                  <a:lnTo>
                    <a:pt x="f16" y="f17"/>
                  </a:lnTo>
                  <a:lnTo>
                    <a:pt x="f14" y="f15"/>
                  </a:lnTo>
                  <a:close/>
                </a:path>
                <a:path w="440055" h="539750">
                  <a:moveTo>
                    <a:pt x="f18" y="f19"/>
                  </a:moveTo>
                  <a:lnTo>
                    <a:pt x="f14" y="f15"/>
                  </a:lnTo>
                  <a:lnTo>
                    <a:pt x="f16" y="f17"/>
                  </a:lnTo>
                  <a:lnTo>
                    <a:pt x="f13" y="f12"/>
                  </a:lnTo>
                  <a:lnTo>
                    <a:pt x="f11" y="f12"/>
                  </a:lnTo>
                  <a:lnTo>
                    <a:pt x="f18" y="f19"/>
                  </a:lnTo>
                  <a:close/>
                </a:path>
                <a:path w="440055" h="539750">
                  <a:moveTo>
                    <a:pt x="f20" y="f2"/>
                  </a:moveTo>
                  <a:lnTo>
                    <a:pt x="f2" y="f21"/>
                  </a:lnTo>
                  <a:lnTo>
                    <a:pt x="f5" y="f6"/>
                  </a:lnTo>
                  <a:lnTo>
                    <a:pt x="f14" y="f15"/>
                  </a:lnTo>
                  <a:lnTo>
                    <a:pt x="f20" y="f2"/>
                  </a:lnTo>
                  <a:close/>
                </a:path>
              </a:pathLst>
            </a:custGeom>
            <a:solidFill>
              <a:srgbClr val="ED7D31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12" name="object 49"/>
            <p:cNvSpPr/>
            <p:nvPr/>
          </p:nvSpPr>
          <p:spPr>
            <a:xfrm>
              <a:off x="1034777" y="2865074"/>
              <a:ext cx="1143417" cy="64139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15644"/>
                <a:gd name="f4" fmla="val 659129"/>
                <a:gd name="f5" fmla="val 715252"/>
                <a:gd name="f6" fmla="val 658790"/>
                <a:gd name="f7" fmla="*/ f0 1 715644"/>
                <a:gd name="f8" fmla="*/ f1 1 659129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715644"/>
                <a:gd name="f15" fmla="*/ f12 1 659129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715644" h="659129">
                  <a:moveTo>
                    <a:pt x="f5" y="f2"/>
                  </a:moveTo>
                  <a:lnTo>
                    <a:pt x="f2" y="f6"/>
                  </a:lnTo>
                </a:path>
              </a:pathLst>
            </a:custGeom>
            <a:noFill/>
            <a:ln w="6345">
              <a:solidFill>
                <a:srgbClr val="4472C4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pic>
        <p:nvPicPr>
          <p:cNvPr id="44045" name="object 5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3108325"/>
            <a:ext cx="557213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4046" name="object 51"/>
          <p:cNvGrpSpPr>
            <a:grpSpLocks/>
          </p:cNvGrpSpPr>
          <p:nvPr/>
        </p:nvGrpSpPr>
        <p:grpSpPr bwMode="auto">
          <a:xfrm>
            <a:off x="2468563" y="2813050"/>
            <a:ext cx="1187450" cy="868363"/>
            <a:chOff x="2356052" y="2847094"/>
            <a:chExt cx="1395602" cy="830402"/>
          </a:xfrm>
        </p:grpSpPr>
        <p:pic>
          <p:nvPicPr>
            <p:cNvPr id="44160" name="object 52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0644" y="3326486"/>
              <a:ext cx="351010" cy="3510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object 53"/>
            <p:cNvSpPr/>
            <p:nvPr/>
          </p:nvSpPr>
          <p:spPr>
            <a:xfrm>
              <a:off x="2356052" y="2847094"/>
              <a:ext cx="1044836" cy="65582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45210"/>
                <a:gd name="f4" fmla="val 655320"/>
                <a:gd name="f5" fmla="val 976580"/>
                <a:gd name="f6" fmla="val 619958"/>
                <a:gd name="f7" fmla="val 959775"/>
                <a:gd name="f8" fmla="val 646897"/>
                <a:gd name="f9" fmla="val 1044592"/>
                <a:gd name="f10" fmla="val 654900"/>
                <a:gd name="f11" fmla="val 1027313"/>
                <a:gd name="f12" fmla="val 626680"/>
                <a:gd name="f13" fmla="val 987355"/>
                <a:gd name="f14" fmla="val 983301"/>
                <a:gd name="f15" fmla="val 609184"/>
                <a:gd name="f16" fmla="val 994075"/>
                <a:gd name="f17" fmla="val 615905"/>
                <a:gd name="f18" fmla="val 1000105"/>
                <a:gd name="f19" fmla="val 582245"/>
                <a:gd name="f20" fmla="val 6722"/>
                <a:gd name="f21" fmla="val 10775"/>
                <a:gd name="f22" fmla="*/ f0 1 1045210"/>
                <a:gd name="f23" fmla="*/ f1 1 655320"/>
                <a:gd name="f24" fmla="val f2"/>
                <a:gd name="f25" fmla="val f3"/>
                <a:gd name="f26" fmla="val f4"/>
                <a:gd name="f27" fmla="+- f26 0 f24"/>
                <a:gd name="f28" fmla="+- f25 0 f24"/>
                <a:gd name="f29" fmla="*/ f28 1 1045210"/>
                <a:gd name="f30" fmla="*/ f27 1 655320"/>
                <a:gd name="f31" fmla="*/ f24 1 f29"/>
                <a:gd name="f32" fmla="*/ f25 1 f29"/>
                <a:gd name="f33" fmla="*/ f24 1 f30"/>
                <a:gd name="f34" fmla="*/ f26 1 f30"/>
                <a:gd name="f35" fmla="*/ f31 f22 1"/>
                <a:gd name="f36" fmla="*/ f32 f22 1"/>
                <a:gd name="f37" fmla="*/ f34 f23 1"/>
                <a:gd name="f38" fmla="*/ f33 f2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5" t="f38" r="f36" b="f37"/>
              <a:pathLst>
                <a:path w="1045210" h="655320">
                  <a:moveTo>
                    <a:pt x="f5" y="f6"/>
                  </a:moveTo>
                  <a:lnTo>
                    <a:pt x="f7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2"/>
                  </a:lnTo>
                  <a:lnTo>
                    <a:pt x="f5" y="f6"/>
                  </a:lnTo>
                  <a:close/>
                </a:path>
                <a:path w="1045210" h="655320">
                  <a:moveTo>
                    <a:pt x="f14" y="f15"/>
                  </a:moveTo>
                  <a:lnTo>
                    <a:pt x="f5" y="f6"/>
                  </a:lnTo>
                  <a:lnTo>
                    <a:pt x="f13" y="f12"/>
                  </a:lnTo>
                  <a:lnTo>
                    <a:pt x="f16" y="f17"/>
                  </a:lnTo>
                  <a:lnTo>
                    <a:pt x="f14" y="f15"/>
                  </a:lnTo>
                  <a:close/>
                </a:path>
                <a:path w="1045210" h="655320">
                  <a:moveTo>
                    <a:pt x="f18" y="f19"/>
                  </a:moveTo>
                  <a:lnTo>
                    <a:pt x="f14" y="f15"/>
                  </a:lnTo>
                  <a:lnTo>
                    <a:pt x="f16" y="f17"/>
                  </a:lnTo>
                  <a:lnTo>
                    <a:pt x="f13" y="f12"/>
                  </a:lnTo>
                  <a:lnTo>
                    <a:pt x="f11" y="f12"/>
                  </a:lnTo>
                  <a:lnTo>
                    <a:pt x="f18" y="f19"/>
                  </a:lnTo>
                  <a:close/>
                </a:path>
                <a:path w="1045210" h="655320">
                  <a:moveTo>
                    <a:pt x="f20" y="f2"/>
                  </a:moveTo>
                  <a:lnTo>
                    <a:pt x="f2" y="f21"/>
                  </a:lnTo>
                  <a:lnTo>
                    <a:pt x="f5" y="f6"/>
                  </a:lnTo>
                  <a:lnTo>
                    <a:pt x="f14" y="f15"/>
                  </a:lnTo>
                  <a:lnTo>
                    <a:pt x="f20" y="f2"/>
                  </a:lnTo>
                  <a:close/>
                </a:path>
              </a:pathLst>
            </a:custGeom>
            <a:solidFill>
              <a:srgbClr val="ED7D31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sp>
        <p:nvSpPr>
          <p:cNvPr id="22" name="object 59"/>
          <p:cNvSpPr/>
          <p:nvPr/>
        </p:nvSpPr>
        <p:spPr>
          <a:xfrm>
            <a:off x="6872288" y="2879725"/>
            <a:ext cx="901700" cy="695325"/>
          </a:xfrm>
          <a:custGeom>
            <a:avLst/>
            <a:gdLst>
              <a:gd name="f0" fmla="val w"/>
              <a:gd name="f1" fmla="val h"/>
              <a:gd name="f2" fmla="val 0"/>
              <a:gd name="f3" fmla="val 975995"/>
              <a:gd name="f4" fmla="val 695325"/>
              <a:gd name="f5" fmla="val 909767"/>
              <a:gd name="f6" fmla="val 38931"/>
              <a:gd name="f7" fmla="val 684789"/>
              <a:gd name="f8" fmla="val 7352"/>
              <a:gd name="f9" fmla="val 695144"/>
              <a:gd name="f10" fmla="val 917120"/>
              <a:gd name="f11" fmla="val 49288"/>
              <a:gd name="f12" fmla="val 958743"/>
              <a:gd name="f13" fmla="val 31579"/>
              <a:gd name="f14" fmla="val 920123"/>
              <a:gd name="f15" fmla="val 927475"/>
              <a:gd name="f16" fmla="val 41936"/>
              <a:gd name="f17" fmla="val 935499"/>
              <a:gd name="f18" fmla="val 75177"/>
              <a:gd name="f19" fmla="val 975579"/>
              <a:gd name="f20" fmla="val 891388"/>
              <a:gd name="f21" fmla="val 13042"/>
              <a:gd name="f22" fmla="*/ f0 1 975995"/>
              <a:gd name="f23" fmla="*/ f1 1 695325"/>
              <a:gd name="f24" fmla="val f2"/>
              <a:gd name="f25" fmla="val f3"/>
              <a:gd name="f26" fmla="val f4"/>
              <a:gd name="f27" fmla="+- f26 0 f24"/>
              <a:gd name="f28" fmla="+- f25 0 f24"/>
              <a:gd name="f29" fmla="*/ f28 1 975995"/>
              <a:gd name="f30" fmla="*/ f27 1 695325"/>
              <a:gd name="f31" fmla="*/ f24 1 f29"/>
              <a:gd name="f32" fmla="*/ f25 1 f29"/>
              <a:gd name="f33" fmla="*/ f24 1 f30"/>
              <a:gd name="f34" fmla="*/ f26 1 f30"/>
              <a:gd name="f35" fmla="*/ f31 f22 1"/>
              <a:gd name="f36" fmla="*/ f32 f22 1"/>
              <a:gd name="f37" fmla="*/ f34 f23 1"/>
              <a:gd name="f38" fmla="*/ f33 f2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5" t="f38" r="f36" b="f37"/>
            <a:pathLst>
              <a:path w="975995" h="695325">
                <a:moveTo>
                  <a:pt x="f5" y="f6"/>
                </a:moveTo>
                <a:lnTo>
                  <a:pt x="f2" y="f7"/>
                </a:lnTo>
                <a:lnTo>
                  <a:pt x="f8" y="f9"/>
                </a:lnTo>
                <a:lnTo>
                  <a:pt x="f10" y="f11"/>
                </a:lnTo>
                <a:lnTo>
                  <a:pt x="f5" y="f6"/>
                </a:lnTo>
                <a:close/>
              </a:path>
              <a:path w="975995" h="695325">
                <a:moveTo>
                  <a:pt x="f12" y="f13"/>
                </a:moveTo>
                <a:lnTo>
                  <a:pt x="f14" y="f13"/>
                </a:lnTo>
                <a:lnTo>
                  <a:pt x="f15" y="f16"/>
                </a:lnTo>
                <a:lnTo>
                  <a:pt x="f10" y="f11"/>
                </a:lnTo>
                <a:lnTo>
                  <a:pt x="f17" y="f18"/>
                </a:lnTo>
                <a:lnTo>
                  <a:pt x="f12" y="f13"/>
                </a:lnTo>
                <a:close/>
              </a:path>
              <a:path w="975995" h="695325">
                <a:moveTo>
                  <a:pt x="f14" y="f13"/>
                </a:moveTo>
                <a:lnTo>
                  <a:pt x="f5" y="f6"/>
                </a:lnTo>
                <a:lnTo>
                  <a:pt x="f10" y="f11"/>
                </a:lnTo>
                <a:lnTo>
                  <a:pt x="f15" y="f16"/>
                </a:lnTo>
                <a:lnTo>
                  <a:pt x="f14" y="f13"/>
                </a:lnTo>
                <a:close/>
              </a:path>
              <a:path w="975995" h="695325">
                <a:moveTo>
                  <a:pt x="f19" y="f2"/>
                </a:moveTo>
                <a:lnTo>
                  <a:pt x="f20" y="f21"/>
                </a:lnTo>
                <a:lnTo>
                  <a:pt x="f5" y="f6"/>
                </a:lnTo>
                <a:lnTo>
                  <a:pt x="f14" y="f13"/>
                </a:lnTo>
                <a:lnTo>
                  <a:pt x="f12" y="f13"/>
                </a:lnTo>
                <a:lnTo>
                  <a:pt x="f19" y="f2"/>
                </a:lnTo>
                <a:close/>
              </a:path>
            </a:pathLst>
          </a:custGeom>
          <a:solidFill>
            <a:srgbClr val="ED7D31"/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grpSp>
        <p:nvGrpSpPr>
          <p:cNvPr id="44048" name="object 35"/>
          <p:cNvGrpSpPr>
            <a:grpSpLocks/>
          </p:cNvGrpSpPr>
          <p:nvPr/>
        </p:nvGrpSpPr>
        <p:grpSpPr bwMode="auto">
          <a:xfrm>
            <a:off x="1749425" y="1133475"/>
            <a:ext cx="1546225" cy="933450"/>
            <a:chOff x="1895871" y="1133307"/>
            <a:chExt cx="1674083" cy="934306"/>
          </a:xfrm>
        </p:grpSpPr>
        <p:sp>
          <p:nvSpPr>
            <p:cNvPr id="24" name="object 36"/>
            <p:cNvSpPr/>
            <p:nvPr/>
          </p:nvSpPr>
          <p:spPr>
            <a:xfrm>
              <a:off x="1895871" y="1133307"/>
              <a:ext cx="1674083" cy="93430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BE5D6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25" name="object 37"/>
            <p:cNvSpPr/>
            <p:nvPr/>
          </p:nvSpPr>
          <p:spPr>
            <a:xfrm>
              <a:off x="1895871" y="1149197"/>
              <a:ext cx="1660333" cy="90252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44049" name="object 35"/>
          <p:cNvGrpSpPr>
            <a:grpSpLocks/>
          </p:cNvGrpSpPr>
          <p:nvPr/>
        </p:nvGrpSpPr>
        <p:grpSpPr bwMode="auto">
          <a:xfrm>
            <a:off x="219075" y="1146175"/>
            <a:ext cx="1470025" cy="911225"/>
            <a:chOff x="237085" y="1146328"/>
            <a:chExt cx="1593122" cy="911272"/>
          </a:xfrm>
        </p:grpSpPr>
        <p:sp>
          <p:nvSpPr>
            <p:cNvPr id="27" name="object 36"/>
            <p:cNvSpPr/>
            <p:nvPr/>
          </p:nvSpPr>
          <p:spPr>
            <a:xfrm>
              <a:off x="237085" y="1146328"/>
              <a:ext cx="1593122" cy="91127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BE5D6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28" name="object 37"/>
            <p:cNvSpPr/>
            <p:nvPr/>
          </p:nvSpPr>
          <p:spPr>
            <a:xfrm>
              <a:off x="237085" y="1146328"/>
              <a:ext cx="1593122" cy="91127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44050" name="object 35"/>
          <p:cNvGrpSpPr>
            <a:grpSpLocks/>
          </p:cNvGrpSpPr>
          <p:nvPr/>
        </p:nvGrpSpPr>
        <p:grpSpPr bwMode="auto">
          <a:xfrm>
            <a:off x="1749425" y="2133600"/>
            <a:ext cx="1533525" cy="611188"/>
            <a:chOff x="1894700" y="2132975"/>
            <a:chExt cx="1668606" cy="428021"/>
          </a:xfrm>
        </p:grpSpPr>
        <p:sp>
          <p:nvSpPr>
            <p:cNvPr id="30" name="object 36"/>
            <p:cNvSpPr/>
            <p:nvPr/>
          </p:nvSpPr>
          <p:spPr>
            <a:xfrm>
              <a:off x="1894700" y="2132975"/>
              <a:ext cx="1668606" cy="42802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BE5D6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31" name="object 37"/>
            <p:cNvSpPr/>
            <p:nvPr/>
          </p:nvSpPr>
          <p:spPr>
            <a:xfrm>
              <a:off x="1903337" y="2132975"/>
              <a:ext cx="1659969" cy="42802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44051" name="object 35"/>
          <p:cNvGrpSpPr>
            <a:grpSpLocks/>
          </p:cNvGrpSpPr>
          <p:nvPr/>
        </p:nvGrpSpPr>
        <p:grpSpPr bwMode="auto">
          <a:xfrm>
            <a:off x="222250" y="2127250"/>
            <a:ext cx="1466850" cy="617538"/>
            <a:chOff x="240313" y="2128019"/>
            <a:chExt cx="1612498" cy="442907"/>
          </a:xfrm>
        </p:grpSpPr>
        <p:sp>
          <p:nvSpPr>
            <p:cNvPr id="33" name="object 36"/>
            <p:cNvSpPr/>
            <p:nvPr/>
          </p:nvSpPr>
          <p:spPr>
            <a:xfrm>
              <a:off x="240313" y="2128019"/>
              <a:ext cx="1584576" cy="44290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BE5D6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34" name="object 37"/>
            <p:cNvSpPr/>
            <p:nvPr/>
          </p:nvSpPr>
          <p:spPr>
            <a:xfrm>
              <a:off x="240313" y="2128019"/>
              <a:ext cx="1612498" cy="44290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44052" name="object 35"/>
          <p:cNvGrpSpPr>
            <a:grpSpLocks/>
          </p:cNvGrpSpPr>
          <p:nvPr/>
        </p:nvGrpSpPr>
        <p:grpSpPr bwMode="auto">
          <a:xfrm>
            <a:off x="225425" y="3687763"/>
            <a:ext cx="3057525" cy="522287"/>
            <a:chOff x="244894" y="3796954"/>
            <a:chExt cx="1547018" cy="521957"/>
          </a:xfrm>
        </p:grpSpPr>
        <p:sp>
          <p:nvSpPr>
            <p:cNvPr id="39" name="object 36"/>
            <p:cNvSpPr/>
            <p:nvPr/>
          </p:nvSpPr>
          <p:spPr>
            <a:xfrm>
              <a:off x="244894" y="3796954"/>
              <a:ext cx="1547018" cy="52195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BE5D6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40" name="object 37"/>
            <p:cNvSpPr/>
            <p:nvPr/>
          </p:nvSpPr>
          <p:spPr>
            <a:xfrm>
              <a:off x="244894" y="3796954"/>
              <a:ext cx="1547018" cy="52195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marL="285750" indent="-285750" eaLnBrk="1" fontAlgn="auto" hangingPunct="1">
                <a:spcBef>
                  <a:spcPts val="0"/>
                </a:spcBef>
                <a:spcAft>
                  <a:spcPts val="0"/>
                </a:spcAft>
                <a:buSzPct val="100000"/>
                <a:buFont typeface="Arial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600" kern="0">
                <a:solidFill>
                  <a:srgbClr val="000000"/>
                </a:solidFill>
                <a:latin typeface="Trebuchet MS"/>
                <a:cs typeface="Calibri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600" kern="0">
                <a:solidFill>
                  <a:srgbClr val="000000"/>
                </a:solidFill>
                <a:latin typeface="Trebuchet MS"/>
                <a:cs typeface="Calibri"/>
              </a:endParaRPr>
            </a:p>
          </p:txBody>
        </p:sp>
      </p:grpSp>
      <p:grpSp>
        <p:nvGrpSpPr>
          <p:cNvPr id="44053" name="object 35"/>
          <p:cNvGrpSpPr>
            <a:grpSpLocks/>
          </p:cNvGrpSpPr>
          <p:nvPr/>
        </p:nvGrpSpPr>
        <p:grpSpPr bwMode="auto">
          <a:xfrm>
            <a:off x="233363" y="4287838"/>
            <a:ext cx="3049587" cy="514350"/>
            <a:chOff x="252090" y="4391259"/>
            <a:chExt cx="1533777" cy="514523"/>
          </a:xfrm>
        </p:grpSpPr>
        <p:sp>
          <p:nvSpPr>
            <p:cNvPr id="45" name="object 36"/>
            <p:cNvSpPr/>
            <p:nvPr/>
          </p:nvSpPr>
          <p:spPr>
            <a:xfrm>
              <a:off x="252090" y="4391259"/>
              <a:ext cx="1533777" cy="51452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BE5D6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46" name="object 37"/>
            <p:cNvSpPr/>
            <p:nvPr/>
          </p:nvSpPr>
          <p:spPr>
            <a:xfrm>
              <a:off x="252090" y="4391259"/>
              <a:ext cx="1533777" cy="51452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44054" name="object 35"/>
          <p:cNvGrpSpPr>
            <a:grpSpLocks/>
          </p:cNvGrpSpPr>
          <p:nvPr/>
        </p:nvGrpSpPr>
        <p:grpSpPr bwMode="auto">
          <a:xfrm>
            <a:off x="1766888" y="5357813"/>
            <a:ext cx="1525587" cy="1374775"/>
            <a:chOff x="1897965" y="5504825"/>
            <a:chExt cx="1653162" cy="1019409"/>
          </a:xfrm>
        </p:grpSpPr>
        <p:sp>
          <p:nvSpPr>
            <p:cNvPr id="51" name="object 36"/>
            <p:cNvSpPr/>
            <p:nvPr/>
          </p:nvSpPr>
          <p:spPr>
            <a:xfrm>
              <a:off x="1897965" y="5504825"/>
              <a:ext cx="1653162" cy="101940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BE5D6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52" name="object 37"/>
            <p:cNvSpPr/>
            <p:nvPr/>
          </p:nvSpPr>
          <p:spPr>
            <a:xfrm>
              <a:off x="1897965" y="5504825"/>
              <a:ext cx="1653162" cy="101940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44055" name="object 35"/>
          <p:cNvGrpSpPr>
            <a:grpSpLocks/>
          </p:cNvGrpSpPr>
          <p:nvPr/>
        </p:nvGrpSpPr>
        <p:grpSpPr bwMode="auto">
          <a:xfrm>
            <a:off x="234950" y="4857750"/>
            <a:ext cx="3062288" cy="363538"/>
            <a:chOff x="239042" y="5043711"/>
            <a:chExt cx="1537024" cy="363364"/>
          </a:xfrm>
        </p:grpSpPr>
        <p:sp>
          <p:nvSpPr>
            <p:cNvPr id="54" name="object 36"/>
            <p:cNvSpPr/>
            <p:nvPr/>
          </p:nvSpPr>
          <p:spPr>
            <a:xfrm>
              <a:off x="239042" y="5043711"/>
              <a:ext cx="1537024" cy="36336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BE5D6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55" name="object 37"/>
            <p:cNvSpPr/>
            <p:nvPr/>
          </p:nvSpPr>
          <p:spPr>
            <a:xfrm>
              <a:off x="239042" y="5043711"/>
              <a:ext cx="1537024" cy="36336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44056" name="object 35"/>
          <p:cNvGrpSpPr>
            <a:grpSpLocks/>
          </p:cNvGrpSpPr>
          <p:nvPr/>
        </p:nvGrpSpPr>
        <p:grpSpPr bwMode="auto">
          <a:xfrm>
            <a:off x="219075" y="5357813"/>
            <a:ext cx="1414463" cy="1374775"/>
            <a:chOff x="236847" y="5519135"/>
            <a:chExt cx="1533201" cy="1011966"/>
          </a:xfrm>
        </p:grpSpPr>
        <p:sp>
          <p:nvSpPr>
            <p:cNvPr id="57" name="object 36"/>
            <p:cNvSpPr/>
            <p:nvPr/>
          </p:nvSpPr>
          <p:spPr>
            <a:xfrm>
              <a:off x="236847" y="5519135"/>
              <a:ext cx="1533201" cy="101196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BE5D6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58" name="object 37"/>
            <p:cNvSpPr/>
            <p:nvPr/>
          </p:nvSpPr>
          <p:spPr>
            <a:xfrm>
              <a:off x="236847" y="5519135"/>
              <a:ext cx="1533201" cy="101196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44057" name="object 35"/>
          <p:cNvGrpSpPr>
            <a:grpSpLocks/>
          </p:cNvGrpSpPr>
          <p:nvPr/>
        </p:nvGrpSpPr>
        <p:grpSpPr bwMode="auto">
          <a:xfrm>
            <a:off x="3376613" y="1144588"/>
            <a:ext cx="1654175" cy="911225"/>
            <a:chOff x="3658450" y="1136718"/>
            <a:chExt cx="1213436" cy="918889"/>
          </a:xfrm>
        </p:grpSpPr>
        <p:sp>
          <p:nvSpPr>
            <p:cNvPr id="60" name="object 36"/>
            <p:cNvSpPr/>
            <p:nvPr/>
          </p:nvSpPr>
          <p:spPr>
            <a:xfrm>
              <a:off x="3658450" y="1136718"/>
              <a:ext cx="1213436" cy="91888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89D9F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61" name="object 37"/>
            <p:cNvSpPr/>
            <p:nvPr/>
          </p:nvSpPr>
          <p:spPr>
            <a:xfrm>
              <a:off x="3664272" y="1144722"/>
              <a:ext cx="1201791" cy="91088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44058" name="object 35"/>
          <p:cNvGrpSpPr>
            <a:grpSpLocks/>
          </p:cNvGrpSpPr>
          <p:nvPr/>
        </p:nvGrpSpPr>
        <p:grpSpPr bwMode="auto">
          <a:xfrm>
            <a:off x="3379788" y="668338"/>
            <a:ext cx="3548062" cy="409575"/>
            <a:chOff x="3662034" y="667676"/>
            <a:chExt cx="3842592" cy="410474"/>
          </a:xfrm>
        </p:grpSpPr>
        <p:sp>
          <p:nvSpPr>
            <p:cNvPr id="63" name="object 36"/>
            <p:cNvSpPr/>
            <p:nvPr/>
          </p:nvSpPr>
          <p:spPr>
            <a:xfrm>
              <a:off x="3675788" y="677222"/>
              <a:ext cx="3828838" cy="40092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89D9F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64" name="object 37"/>
            <p:cNvSpPr/>
            <p:nvPr/>
          </p:nvSpPr>
          <p:spPr>
            <a:xfrm>
              <a:off x="3662034" y="667676"/>
              <a:ext cx="3825399" cy="38501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sp>
        <p:nvSpPr>
          <p:cNvPr id="65" name="Прямоугольник 105"/>
          <p:cNvSpPr/>
          <p:nvPr/>
        </p:nvSpPr>
        <p:spPr>
          <a:xfrm>
            <a:off x="3422650" y="715963"/>
            <a:ext cx="3454400" cy="33813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anchorCtr="1">
            <a:spAutoFit/>
          </a:bodyPr>
          <a:lstStyle/>
          <a:p>
            <a:pPr marL="125730"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800" b="1" kern="0" spc="20" dirty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Посещение</a:t>
            </a:r>
            <a:r>
              <a:rPr lang="ru-RU" sz="800" b="1" kern="0" spc="-80" dirty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 Н</a:t>
            </a:r>
            <a:r>
              <a:rPr lang="ru-RU" sz="800" b="1" kern="0" spc="65" dirty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ЦЗН</a:t>
            </a:r>
            <a:r>
              <a:rPr lang="ru-RU" sz="800" b="1" kern="0" spc="-90" dirty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ru-RU" sz="800" b="1" kern="0" spc="10" dirty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с </a:t>
            </a:r>
            <a:r>
              <a:rPr lang="ru-RU" sz="800" b="1" kern="0" spc="-85" dirty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ru-RU" sz="800" b="1" kern="0" spc="-5" dirty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минимальными</a:t>
            </a:r>
            <a:r>
              <a:rPr lang="ru-RU" sz="800" b="1" kern="0" spc="-90" dirty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ru-RU" sz="800" b="1" kern="0" spc="-5" dirty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затратами</a:t>
            </a:r>
            <a:r>
              <a:rPr lang="ru-RU" sz="800" b="1" kern="0" spc="-90" dirty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ru-RU" sz="800" b="1" kern="0" spc="5" dirty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времени</a:t>
            </a:r>
            <a:r>
              <a:rPr lang="ru-RU" sz="800" b="1" kern="0" spc="70" dirty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ru-RU" sz="800" b="1" kern="0" spc="5" dirty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и</a:t>
            </a:r>
            <a:r>
              <a:rPr lang="ru-RU" sz="800" b="1" kern="0" spc="-90" dirty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ru-RU" sz="800" b="1" kern="0" dirty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усилий</a:t>
            </a:r>
            <a:r>
              <a:rPr lang="ru-RU" sz="800" b="1" kern="0" spc="-85" dirty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ru-RU" sz="800" b="1" kern="0" spc="5" dirty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и</a:t>
            </a:r>
            <a:r>
              <a:rPr lang="ru-RU" sz="800" b="1" kern="0" spc="-90" dirty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ru-RU" sz="800" b="1" kern="0" spc="-10" dirty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максимальным </a:t>
            </a:r>
            <a:r>
              <a:rPr lang="ru-RU" sz="800" b="1" kern="0" spc="-15" dirty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комфортом</a:t>
            </a:r>
            <a:endParaRPr lang="ru-RU" sz="800" b="1" kern="0" dirty="0">
              <a:solidFill>
                <a:srgbClr val="000000"/>
              </a:solidFill>
              <a:latin typeface="Trebuchet MS" pitchFamily="34" charset="0"/>
              <a:cs typeface="Times New Roman" pitchFamily="18" charset="0"/>
            </a:endParaRPr>
          </a:p>
        </p:txBody>
      </p:sp>
      <p:grpSp>
        <p:nvGrpSpPr>
          <p:cNvPr id="44060" name="object 35"/>
          <p:cNvGrpSpPr>
            <a:grpSpLocks/>
          </p:cNvGrpSpPr>
          <p:nvPr/>
        </p:nvGrpSpPr>
        <p:grpSpPr bwMode="auto">
          <a:xfrm>
            <a:off x="3382963" y="2141538"/>
            <a:ext cx="1647825" cy="603250"/>
            <a:chOff x="3664677" y="2141570"/>
            <a:chExt cx="1215731" cy="424327"/>
          </a:xfrm>
        </p:grpSpPr>
        <p:sp>
          <p:nvSpPr>
            <p:cNvPr id="67" name="object 36"/>
            <p:cNvSpPr/>
            <p:nvPr/>
          </p:nvSpPr>
          <p:spPr>
            <a:xfrm>
              <a:off x="3664677" y="2141570"/>
              <a:ext cx="1215731" cy="42432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89D9F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68" name="object 37"/>
            <p:cNvSpPr/>
            <p:nvPr/>
          </p:nvSpPr>
          <p:spPr>
            <a:xfrm>
              <a:off x="3664677" y="2141570"/>
              <a:ext cx="1199334" cy="42432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44061" name="object 35"/>
          <p:cNvGrpSpPr>
            <a:grpSpLocks/>
          </p:cNvGrpSpPr>
          <p:nvPr/>
        </p:nvGrpSpPr>
        <p:grpSpPr bwMode="auto">
          <a:xfrm>
            <a:off x="3392488" y="3690938"/>
            <a:ext cx="3530600" cy="504825"/>
            <a:chOff x="3666588" y="3801965"/>
            <a:chExt cx="3825145" cy="505068"/>
          </a:xfrm>
        </p:grpSpPr>
        <p:sp>
          <p:nvSpPr>
            <p:cNvPr id="70" name="object 36"/>
            <p:cNvSpPr/>
            <p:nvPr/>
          </p:nvSpPr>
          <p:spPr>
            <a:xfrm>
              <a:off x="3666588" y="3801965"/>
              <a:ext cx="3825145" cy="50506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89D9F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71" name="object 37"/>
            <p:cNvSpPr/>
            <p:nvPr/>
          </p:nvSpPr>
          <p:spPr>
            <a:xfrm>
              <a:off x="3666588" y="3801965"/>
              <a:ext cx="3825145" cy="49553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44062" name="object 35"/>
          <p:cNvGrpSpPr>
            <a:grpSpLocks/>
          </p:cNvGrpSpPr>
          <p:nvPr/>
        </p:nvGrpSpPr>
        <p:grpSpPr bwMode="auto">
          <a:xfrm>
            <a:off x="3398838" y="4279900"/>
            <a:ext cx="3511550" cy="517525"/>
            <a:chOff x="3681648" y="4388644"/>
            <a:chExt cx="3804452" cy="518126"/>
          </a:xfrm>
        </p:grpSpPr>
        <p:sp>
          <p:nvSpPr>
            <p:cNvPr id="73" name="object 36"/>
            <p:cNvSpPr/>
            <p:nvPr/>
          </p:nvSpPr>
          <p:spPr>
            <a:xfrm>
              <a:off x="3681648" y="4388644"/>
              <a:ext cx="3804452" cy="51812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89D9F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74" name="object 37"/>
            <p:cNvSpPr/>
            <p:nvPr/>
          </p:nvSpPr>
          <p:spPr>
            <a:xfrm>
              <a:off x="3681648" y="4388644"/>
              <a:ext cx="3804452" cy="51812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44063" name="object 35"/>
          <p:cNvGrpSpPr>
            <a:grpSpLocks/>
          </p:cNvGrpSpPr>
          <p:nvPr/>
        </p:nvGrpSpPr>
        <p:grpSpPr bwMode="auto">
          <a:xfrm>
            <a:off x="3413125" y="4867275"/>
            <a:ext cx="3494088" cy="352425"/>
            <a:chOff x="3697038" y="5044580"/>
            <a:chExt cx="3785853" cy="375461"/>
          </a:xfrm>
        </p:grpSpPr>
        <p:sp>
          <p:nvSpPr>
            <p:cNvPr id="76" name="object 36"/>
            <p:cNvSpPr/>
            <p:nvPr/>
          </p:nvSpPr>
          <p:spPr>
            <a:xfrm>
              <a:off x="3697038" y="5044580"/>
              <a:ext cx="3785853" cy="36700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89D9F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77" name="object 37"/>
            <p:cNvSpPr/>
            <p:nvPr/>
          </p:nvSpPr>
          <p:spPr>
            <a:xfrm>
              <a:off x="3697038" y="5054728"/>
              <a:ext cx="3777252" cy="36531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44064" name="object 35"/>
          <p:cNvGrpSpPr>
            <a:grpSpLocks/>
          </p:cNvGrpSpPr>
          <p:nvPr/>
        </p:nvGrpSpPr>
        <p:grpSpPr bwMode="auto">
          <a:xfrm>
            <a:off x="3413125" y="5357813"/>
            <a:ext cx="1593850" cy="1374775"/>
            <a:chOff x="3697220" y="5491895"/>
            <a:chExt cx="1113181" cy="1047957"/>
          </a:xfrm>
        </p:grpSpPr>
        <p:sp>
          <p:nvSpPr>
            <p:cNvPr id="79" name="object 36"/>
            <p:cNvSpPr/>
            <p:nvPr/>
          </p:nvSpPr>
          <p:spPr>
            <a:xfrm>
              <a:off x="3697220" y="5508837"/>
              <a:ext cx="1112073" cy="103101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89D9F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80" name="object 37"/>
            <p:cNvSpPr/>
            <p:nvPr/>
          </p:nvSpPr>
          <p:spPr>
            <a:xfrm>
              <a:off x="3700547" y="5491895"/>
              <a:ext cx="1109854" cy="104795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44065" name="object 35"/>
          <p:cNvGrpSpPr>
            <a:grpSpLocks/>
          </p:cNvGrpSpPr>
          <p:nvPr/>
        </p:nvGrpSpPr>
        <p:grpSpPr bwMode="auto">
          <a:xfrm>
            <a:off x="6951663" y="646113"/>
            <a:ext cx="1997075" cy="423862"/>
            <a:chOff x="7572439" y="645886"/>
            <a:chExt cx="2163479" cy="423824"/>
          </a:xfrm>
        </p:grpSpPr>
        <p:sp>
          <p:nvSpPr>
            <p:cNvPr id="82" name="object 36"/>
            <p:cNvSpPr/>
            <p:nvPr/>
          </p:nvSpPr>
          <p:spPr>
            <a:xfrm>
              <a:off x="7572439" y="674458"/>
              <a:ext cx="2163479" cy="39525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FF2CC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83" name="object 37"/>
            <p:cNvSpPr/>
            <p:nvPr/>
          </p:nvSpPr>
          <p:spPr>
            <a:xfrm>
              <a:off x="7572439" y="645886"/>
              <a:ext cx="2163479" cy="42382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FFF2CC"/>
            </a:solidFill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44066" name="object 35"/>
          <p:cNvGrpSpPr>
            <a:grpSpLocks/>
          </p:cNvGrpSpPr>
          <p:nvPr/>
        </p:nvGrpSpPr>
        <p:grpSpPr bwMode="auto">
          <a:xfrm>
            <a:off x="6970713" y="1165225"/>
            <a:ext cx="2017712" cy="898525"/>
            <a:chOff x="7552139" y="1165494"/>
            <a:chExt cx="2185169" cy="898013"/>
          </a:xfrm>
        </p:grpSpPr>
        <p:sp>
          <p:nvSpPr>
            <p:cNvPr id="85" name="object 36"/>
            <p:cNvSpPr/>
            <p:nvPr/>
          </p:nvSpPr>
          <p:spPr>
            <a:xfrm>
              <a:off x="7552139" y="1165494"/>
              <a:ext cx="2185169" cy="89801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FF2CC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86" name="object 37"/>
            <p:cNvSpPr/>
            <p:nvPr/>
          </p:nvSpPr>
          <p:spPr>
            <a:xfrm>
              <a:off x="7564173" y="1175014"/>
              <a:ext cx="2173135" cy="88849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FFF2CC"/>
            </a:solidFill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44067" name="object 35"/>
          <p:cNvGrpSpPr>
            <a:grpSpLocks/>
          </p:cNvGrpSpPr>
          <p:nvPr/>
        </p:nvGrpSpPr>
        <p:grpSpPr bwMode="auto">
          <a:xfrm>
            <a:off x="6989763" y="3679825"/>
            <a:ext cx="2008187" cy="503238"/>
            <a:chOff x="7554544" y="3808046"/>
            <a:chExt cx="2175714" cy="502773"/>
          </a:xfrm>
        </p:grpSpPr>
        <p:sp>
          <p:nvSpPr>
            <p:cNvPr id="91" name="object 36"/>
            <p:cNvSpPr/>
            <p:nvPr/>
          </p:nvSpPr>
          <p:spPr>
            <a:xfrm>
              <a:off x="7642260" y="3808046"/>
              <a:ext cx="2087998" cy="50277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FF2CC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92" name="object 37"/>
            <p:cNvSpPr/>
            <p:nvPr/>
          </p:nvSpPr>
          <p:spPr>
            <a:xfrm>
              <a:off x="7554544" y="3808046"/>
              <a:ext cx="2175714" cy="50277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FFF2CC"/>
            </a:solidFill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44068" name="object 35"/>
          <p:cNvGrpSpPr>
            <a:grpSpLocks/>
          </p:cNvGrpSpPr>
          <p:nvPr/>
        </p:nvGrpSpPr>
        <p:grpSpPr bwMode="auto">
          <a:xfrm>
            <a:off x="6986588" y="4284663"/>
            <a:ext cx="1997075" cy="512762"/>
            <a:chOff x="7569211" y="4395575"/>
            <a:chExt cx="2163479" cy="511999"/>
          </a:xfrm>
        </p:grpSpPr>
        <p:sp>
          <p:nvSpPr>
            <p:cNvPr id="94" name="object 36"/>
            <p:cNvSpPr/>
            <p:nvPr/>
          </p:nvSpPr>
          <p:spPr>
            <a:xfrm>
              <a:off x="7569211" y="4395575"/>
              <a:ext cx="2163479" cy="511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FF2CC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95" name="object 37"/>
            <p:cNvSpPr/>
            <p:nvPr/>
          </p:nvSpPr>
          <p:spPr>
            <a:xfrm>
              <a:off x="7569211" y="4395575"/>
              <a:ext cx="2163479" cy="511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FFF2CC"/>
            </a:solidFill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44069" name="object 35"/>
          <p:cNvGrpSpPr>
            <a:grpSpLocks/>
          </p:cNvGrpSpPr>
          <p:nvPr/>
        </p:nvGrpSpPr>
        <p:grpSpPr bwMode="auto">
          <a:xfrm>
            <a:off x="6994525" y="4875213"/>
            <a:ext cx="2005013" cy="365125"/>
            <a:chOff x="7577129" y="5048137"/>
            <a:chExt cx="2172861" cy="365129"/>
          </a:xfrm>
        </p:grpSpPr>
        <p:sp>
          <p:nvSpPr>
            <p:cNvPr id="97" name="object 36"/>
            <p:cNvSpPr/>
            <p:nvPr/>
          </p:nvSpPr>
          <p:spPr>
            <a:xfrm>
              <a:off x="7577129" y="5048137"/>
              <a:ext cx="2172861" cy="36512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FF2CC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98" name="object 37"/>
            <p:cNvSpPr/>
            <p:nvPr/>
          </p:nvSpPr>
          <p:spPr>
            <a:xfrm>
              <a:off x="7577129" y="5048137"/>
              <a:ext cx="2172861" cy="36512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FFF2CC"/>
            </a:solidFill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44070" name="object 35"/>
          <p:cNvGrpSpPr>
            <a:grpSpLocks/>
          </p:cNvGrpSpPr>
          <p:nvPr/>
        </p:nvGrpSpPr>
        <p:grpSpPr bwMode="auto">
          <a:xfrm>
            <a:off x="6977063" y="5359400"/>
            <a:ext cx="2009775" cy="1373188"/>
            <a:chOff x="7558631" y="5497930"/>
            <a:chExt cx="2177534" cy="1013091"/>
          </a:xfrm>
        </p:grpSpPr>
        <p:sp>
          <p:nvSpPr>
            <p:cNvPr id="100" name="object 36"/>
            <p:cNvSpPr/>
            <p:nvPr/>
          </p:nvSpPr>
          <p:spPr>
            <a:xfrm>
              <a:off x="7567231" y="5504957"/>
              <a:ext cx="2168934" cy="95335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FF2CC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101" name="object 37"/>
            <p:cNvSpPr/>
            <p:nvPr/>
          </p:nvSpPr>
          <p:spPr>
            <a:xfrm>
              <a:off x="7558631" y="5497930"/>
              <a:ext cx="2168933" cy="101309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FFF2CC"/>
            </a:solidFill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44071" name="object 35"/>
          <p:cNvGrpSpPr>
            <a:grpSpLocks/>
          </p:cNvGrpSpPr>
          <p:nvPr/>
        </p:nvGrpSpPr>
        <p:grpSpPr bwMode="auto">
          <a:xfrm>
            <a:off x="219075" y="676275"/>
            <a:ext cx="3059113" cy="415925"/>
            <a:chOff x="237780" y="675714"/>
            <a:chExt cx="3313694" cy="415987"/>
          </a:xfrm>
        </p:grpSpPr>
        <p:sp>
          <p:nvSpPr>
            <p:cNvPr id="103" name="object 36"/>
            <p:cNvSpPr/>
            <p:nvPr/>
          </p:nvSpPr>
          <p:spPr>
            <a:xfrm>
              <a:off x="237780" y="675714"/>
              <a:ext cx="3299937" cy="41598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BE5D6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104" name="object 37"/>
            <p:cNvSpPr/>
            <p:nvPr/>
          </p:nvSpPr>
          <p:spPr>
            <a:xfrm>
              <a:off x="244658" y="683653"/>
              <a:ext cx="3306816" cy="40011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sp>
        <p:nvSpPr>
          <p:cNvPr id="105" name="Прямоугольник 160"/>
          <p:cNvSpPr/>
          <p:nvPr/>
        </p:nvSpPr>
        <p:spPr>
          <a:xfrm>
            <a:off x="252413" y="815975"/>
            <a:ext cx="2921000" cy="214313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anchorCtr="1">
            <a:spAutoFit/>
          </a:bodyPr>
          <a:lstStyle/>
          <a:p>
            <a:pPr marL="226698"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800" b="1" kern="0" dirty="0">
                <a:solidFill>
                  <a:srgbClr val="000000"/>
                </a:solidFill>
                <a:latin typeface="Trebuchet MS"/>
                <a:cs typeface="+mn-cs"/>
              </a:rPr>
              <a:t>Выбор удобного способа обращения в НЦЗН</a:t>
            </a:r>
            <a:endParaRPr lang="ru-RU" sz="800" b="1" kern="0" dirty="0">
              <a:solidFill>
                <a:srgbClr val="000000"/>
              </a:solidFill>
              <a:latin typeface="Trebuchet MS"/>
              <a:cs typeface="Trebuchet MS"/>
            </a:endParaRPr>
          </a:p>
        </p:txBody>
      </p:sp>
      <p:sp>
        <p:nvSpPr>
          <p:cNvPr id="106" name="Прямоугольник 164"/>
          <p:cNvSpPr/>
          <p:nvPr/>
        </p:nvSpPr>
        <p:spPr>
          <a:xfrm>
            <a:off x="6792913" y="630238"/>
            <a:ext cx="2312987" cy="461962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anchorCtr="1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1" dirty="0">
                <a:solidFill>
                  <a:prstClr val="black"/>
                </a:solidFill>
                <a:latin typeface="Trebuchet MS" pitchFamily="34" charset="0"/>
                <a:cs typeface="+mn-cs"/>
              </a:rPr>
              <a:t>Повышение уверенности в себе, своей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1" dirty="0">
                <a:solidFill>
                  <a:prstClr val="black"/>
                </a:solidFill>
                <a:latin typeface="Trebuchet MS" pitchFamily="34" charset="0"/>
                <a:cs typeface="+mn-cs"/>
              </a:rPr>
              <a:t>самооценки, мотивации для трудоустройства</a:t>
            </a:r>
          </a:p>
        </p:txBody>
      </p:sp>
      <p:sp>
        <p:nvSpPr>
          <p:cNvPr id="107" name="object 38"/>
          <p:cNvSpPr txBox="1"/>
          <p:nvPr/>
        </p:nvSpPr>
        <p:spPr>
          <a:xfrm>
            <a:off x="233363" y="1174750"/>
            <a:ext cx="1431925" cy="712788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50" dirty="0">
                <a:solidFill>
                  <a:srgbClr val="000000"/>
                </a:solidFill>
                <a:latin typeface="Trebuchet MS"/>
                <a:ea typeface="Calibri"/>
                <a:cs typeface="Calibri"/>
              </a:rPr>
              <a:t>- </a:t>
            </a:r>
            <a:r>
              <a:rPr lang="ru-RU" sz="650" dirty="0">
                <a:solidFill>
                  <a:prstClr val="black"/>
                </a:solidFill>
                <a:latin typeface="Calibri"/>
                <a:cs typeface="+mn-cs"/>
              </a:rPr>
              <a:t>Было бы полезно изучить отзывы других людей на обслуживание в офисах НЦЗН.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50" dirty="0">
                <a:solidFill>
                  <a:prstClr val="black"/>
                </a:solidFill>
                <a:latin typeface="Calibri"/>
                <a:cs typeface="+mn-cs"/>
              </a:rPr>
              <a:t>- В какой НЦЗН обращаться, если регистрация в одном месте, а фактическое место проживания – в другом?</a:t>
            </a:r>
          </a:p>
        </p:txBody>
      </p:sp>
      <p:sp>
        <p:nvSpPr>
          <p:cNvPr id="108" name="object 38"/>
          <p:cNvSpPr txBox="1"/>
          <p:nvPr/>
        </p:nvSpPr>
        <p:spPr>
          <a:xfrm>
            <a:off x="1778000" y="1165225"/>
            <a:ext cx="1482725" cy="628650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-   Можно ли выбрать удобную мне дату  и ближайший ко мне НЦЗН?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-  Есть ли возможность дистанционно записаться в НЦЗН?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109" name="object 38"/>
          <p:cNvSpPr txBox="1"/>
          <p:nvPr/>
        </p:nvSpPr>
        <p:spPr>
          <a:xfrm>
            <a:off x="234950" y="2103438"/>
            <a:ext cx="1430338" cy="889000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50" dirty="0">
                <a:solidFill>
                  <a:prstClr val="black"/>
                </a:solidFill>
                <a:latin typeface="Calibri"/>
                <a:cs typeface="+mn-cs"/>
              </a:rPr>
              <a:t>-   Обеспечение работы механизмов обратной связи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50" dirty="0">
                <a:solidFill>
                  <a:prstClr val="black"/>
                </a:solidFill>
                <a:latin typeface="Calibri"/>
                <a:cs typeface="+mn-cs"/>
              </a:rPr>
              <a:t>- Обеспечение доступности, актуальности информации о порядке обращения в НЦЗН в различных каналах взаимодействия с НЦЗН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Times New Roman" pitchFamily="18"/>
            </a:endParaRP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111" name="object 38"/>
          <p:cNvSpPr txBox="1"/>
          <p:nvPr/>
        </p:nvSpPr>
        <p:spPr>
          <a:xfrm>
            <a:off x="3413125" y="1120775"/>
            <a:ext cx="1609725" cy="874713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-   Смогу ли я сразу попасть на прием или придется ждать?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-   Есть ли вода и стулья, столы?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-   Много ли людей в помещении?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-   Есть ли возможность дистанционно получить услугу?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-   Можно ли будет самому разобраться, к какому специалисту идти?</a:t>
            </a:r>
            <a:endParaRPr lang="ru-RU" sz="60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115" name="object 38"/>
          <p:cNvSpPr txBox="1"/>
          <p:nvPr/>
        </p:nvSpPr>
        <p:spPr>
          <a:xfrm>
            <a:off x="6994525" y="1149350"/>
            <a:ext cx="1966913" cy="920750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-   Поможет ли это мне для поиска работы?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-   Сколько времени на это надо тратить?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-   Внимательно ли отнесется специалист ко мне?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-   Можно ли принять участие в собеседовании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в режиме онлайн?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Times New Roman" pitchFamily="18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116" name="object 38"/>
          <p:cNvSpPr txBox="1"/>
          <p:nvPr/>
        </p:nvSpPr>
        <p:spPr>
          <a:xfrm>
            <a:off x="3387725" y="2159000"/>
            <a:ext cx="1582738" cy="696913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50" dirty="0">
                <a:solidFill>
                  <a:prstClr val="black"/>
                </a:solidFill>
                <a:latin typeface="Calibri"/>
                <a:cs typeface="+mn-cs"/>
              </a:rPr>
              <a:t>- Обеспечение комфортности и удобства внутреннего помещения НЦЗН, пребывания граждан.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50" dirty="0">
                <a:solidFill>
                  <a:prstClr val="black"/>
                </a:solidFill>
                <a:latin typeface="Calibri"/>
                <a:cs typeface="+mn-cs"/>
              </a:rPr>
              <a:t>- Обеспечение информирования граждан о способах получения услуг и сервисов НЦЗН</a:t>
            </a: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Times New Roman" pitchFamily="18"/>
            </a:endParaRP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117" name="object 38"/>
          <p:cNvSpPr txBox="1"/>
          <p:nvPr/>
        </p:nvSpPr>
        <p:spPr>
          <a:xfrm>
            <a:off x="3398838" y="3668713"/>
            <a:ext cx="3522662" cy="628650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Анализ писем (обращений) граждан (через интернет -приёмную, по электронной почте, в соц. сетях). 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Анализ обращений модуля системы сбора обратной связи, обращений через интернет приёмную, терминалы оценки посещения НЦЗН.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Times New Roman" pitchFamily="18"/>
            </a:endParaRP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118" name="object 38"/>
          <p:cNvSpPr txBox="1"/>
          <p:nvPr/>
        </p:nvSpPr>
        <p:spPr>
          <a:xfrm>
            <a:off x="234950" y="5357813"/>
            <a:ext cx="1368425" cy="1290637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- Размещение и обновление информации о способах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обращения в НЦЗН на сайте и в социальных сетях.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- Публикация историй успеха выпускников, которые нашли работу через НЦЗН на сайте, в социальных сетях, СМИ.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-Внедрение и сопровождение механизма сбора и анализа обратной связи.</a:t>
            </a:r>
            <a:endParaRPr lang="ru-RU" dirty="0">
              <a:solidFill>
                <a:srgbClr val="000000"/>
              </a:solidFill>
              <a:latin typeface="Trebuchet MS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119" name="object 38"/>
          <p:cNvSpPr txBox="1"/>
          <p:nvPr/>
        </p:nvSpPr>
        <p:spPr>
          <a:xfrm>
            <a:off x="1776413" y="2143125"/>
            <a:ext cx="1501775" cy="735013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-  Обеспечение возможности предварительной записи в НЦЗН.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-  Обеспечение информирования граждан о возможностях предварительной записи.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120" name="object 38"/>
          <p:cNvSpPr txBox="1"/>
          <p:nvPr/>
        </p:nvSpPr>
        <p:spPr>
          <a:xfrm>
            <a:off x="3392488" y="4868863"/>
            <a:ext cx="3524250" cy="336550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Отдел по улучшению качества клиентского опыта,</a:t>
            </a:r>
            <a:r>
              <a:rPr lang="ru-RU" sz="700" dirty="0">
                <a:solidFill>
                  <a:srgbClr val="000000"/>
                </a:solidFill>
                <a:latin typeface="Calibri"/>
                <a:cs typeface="Calibri"/>
              </a:rPr>
              <a:t> отдел методологического сопровождения и контроля оказания услуг в сфере занятости населения, отдел по улучшению качества клиентского опыта, </a:t>
            </a: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отдел информационных систем,</a:t>
            </a:r>
            <a:r>
              <a:rPr lang="ru-RU" sz="700" dirty="0">
                <a:solidFill>
                  <a:srgbClr val="000000"/>
                </a:solidFill>
                <a:latin typeface="Calibri"/>
                <a:cs typeface="Calibri"/>
              </a:rPr>
              <a:t> филиалы НЦЗН</a:t>
            </a:r>
            <a:endParaRPr lang="ru-RU" sz="7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21" name="object 38"/>
          <p:cNvSpPr txBox="1"/>
          <p:nvPr/>
        </p:nvSpPr>
        <p:spPr>
          <a:xfrm>
            <a:off x="3473450" y="4316413"/>
            <a:ext cx="3195638" cy="442912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-  Недостаточная осведомленность администратора о трудоустройстве выпускников.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- Сотрудники НЦЗН испытывают трудность в предоставлении информации об оказании услуг в электронной форме, о регистрации граждан на ЕЦП.</a:t>
            </a:r>
          </a:p>
        </p:txBody>
      </p:sp>
      <p:sp>
        <p:nvSpPr>
          <p:cNvPr id="122" name="object 38"/>
          <p:cNvSpPr txBox="1"/>
          <p:nvPr/>
        </p:nvSpPr>
        <p:spPr>
          <a:xfrm>
            <a:off x="3417888" y="5349875"/>
            <a:ext cx="1589087" cy="1582738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" dirty="0">
                <a:solidFill>
                  <a:prstClr val="black"/>
                </a:solidFill>
                <a:latin typeface="Calibri"/>
                <a:cs typeface="+mn-cs"/>
              </a:rPr>
              <a:t>-   Установка понятной удобной навигации в помещении НЦЗН.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" dirty="0">
                <a:solidFill>
                  <a:prstClr val="black"/>
                </a:solidFill>
                <a:latin typeface="Calibri"/>
                <a:cs typeface="+mn-cs"/>
              </a:rPr>
              <a:t>-   Обучение сотрудников НЦЗН работе с гражданами, первичному консультированию выпускников о возможностях трудоустройства и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" dirty="0">
                <a:solidFill>
                  <a:prstClr val="black"/>
                </a:solidFill>
                <a:latin typeface="Calibri"/>
                <a:cs typeface="+mn-cs"/>
              </a:rPr>
              <a:t>получения мер поддержки.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" dirty="0">
                <a:solidFill>
                  <a:prstClr val="black"/>
                </a:solidFill>
                <a:latin typeface="Calibri"/>
                <a:cs typeface="+mn-cs"/>
              </a:rPr>
              <a:t>-   Информирование граждан о способах обращения в НЦЗН на сайте, в социальных сетях.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" dirty="0">
                <a:solidFill>
                  <a:prstClr val="black"/>
                </a:solidFill>
                <a:latin typeface="Calibri"/>
                <a:cs typeface="+mn-cs"/>
              </a:rPr>
              <a:t>-   Информирование граждан о  необходимости регистрации на цифровых платформах на сайте НЦЗН, в социальных сетях.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" dirty="0">
                <a:solidFill>
                  <a:prstClr val="black"/>
                </a:solidFill>
                <a:latin typeface="Calibri"/>
                <a:cs typeface="+mn-cs"/>
              </a:rPr>
              <a:t>-   Межведомственное взаимодействие на основании соглашений о сотрудничестве с образовательными организациями.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Times New Roman" pitchFamily="1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123" name="object 38"/>
          <p:cNvSpPr txBox="1"/>
          <p:nvPr/>
        </p:nvSpPr>
        <p:spPr>
          <a:xfrm>
            <a:off x="6994525" y="3692525"/>
            <a:ext cx="1966913" cy="628650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60" dirty="0">
                <a:solidFill>
                  <a:prstClr val="black"/>
                </a:solidFill>
                <a:latin typeface="Calibri"/>
                <a:cs typeface="+mn-cs"/>
              </a:rPr>
              <a:t>- Принятое решение (результат по выданному направлению: трудоустройство выпускников или оформление заключения от работодателя (не подходит по результатам собеседования-не соответствие полученной специальности требуемой квалификации, нет опыта работы и т. п.)).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Times New Roman" pitchFamily="18"/>
            </a:endParaRP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126" name="object 38"/>
          <p:cNvSpPr txBox="1"/>
          <p:nvPr/>
        </p:nvSpPr>
        <p:spPr>
          <a:xfrm>
            <a:off x="6994525" y="5381625"/>
            <a:ext cx="1943100" cy="874713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- Проведение профилирования выпускников с целью выявления мотивации поиска работы по востребованной профессии.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- Обучение сотрудников НЦЗН индивидуальному подходу в работе с молодыми гражданами, определению оптимальных для оказания гражданину государственных услуг и сервисов.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7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30" name="object 38"/>
          <p:cNvSpPr txBox="1"/>
          <p:nvPr/>
        </p:nvSpPr>
        <p:spPr>
          <a:xfrm>
            <a:off x="1778000" y="5370513"/>
            <a:ext cx="1487488" cy="1487487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-    </a:t>
            </a:r>
            <a:r>
              <a:rPr lang="ru-RU" sz="690" dirty="0">
                <a:solidFill>
                  <a:prstClr val="black"/>
                </a:solidFill>
                <a:latin typeface="Calibri"/>
                <a:cs typeface="+mn-cs"/>
              </a:rPr>
              <a:t> Внедрение  предварительной записи через сайт НЦЗН, в социальных сетях.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90" dirty="0">
                <a:solidFill>
                  <a:prstClr val="black"/>
                </a:solidFill>
                <a:latin typeface="Calibri"/>
                <a:cs typeface="+mn-cs"/>
              </a:rPr>
              <a:t>-  Обеспечение бесперебойной работы интернет-приёмной на сайте НЦЗН</a:t>
            </a:r>
            <a:r>
              <a:rPr lang="en-US" sz="690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ru-RU" sz="690" dirty="0">
                <a:solidFill>
                  <a:prstClr val="black"/>
                </a:solidFill>
                <a:latin typeface="Calibri"/>
                <a:cs typeface="+mn-cs"/>
              </a:rPr>
              <a:t>(</a:t>
            </a:r>
            <a:r>
              <a:rPr lang="en-US" sz="690" dirty="0">
                <a:solidFill>
                  <a:prstClr val="black"/>
                </a:solidFill>
                <a:latin typeface="Calibri"/>
                <a:cs typeface="+mn-cs"/>
              </a:rPr>
              <a:t>www.trud.nnov.ru</a:t>
            </a:r>
            <a:r>
              <a:rPr lang="ru-RU" sz="690" dirty="0">
                <a:solidFill>
                  <a:prstClr val="black"/>
                </a:solidFill>
                <a:latin typeface="Calibri"/>
                <a:cs typeface="+mn-cs"/>
              </a:rPr>
              <a:t>).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90" dirty="0">
                <a:solidFill>
                  <a:prstClr val="black"/>
                </a:solidFill>
                <a:latin typeface="Calibri"/>
                <a:cs typeface="+mn-cs"/>
              </a:rPr>
              <a:t>- Обучение сотрудников работе с молодыми соискателями, консультации по вопросам предварительной записи.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90" dirty="0">
                <a:solidFill>
                  <a:prstClr val="black"/>
                </a:solidFill>
                <a:latin typeface="Calibri"/>
                <a:cs typeface="+mn-cs"/>
              </a:rPr>
              <a:t>- Обучение специалистов НЦЗН сценариям взаимодействия с молодыми соискателями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grpSp>
        <p:nvGrpSpPr>
          <p:cNvPr id="44089" name="object 35"/>
          <p:cNvGrpSpPr>
            <a:grpSpLocks/>
          </p:cNvGrpSpPr>
          <p:nvPr/>
        </p:nvGrpSpPr>
        <p:grpSpPr bwMode="auto">
          <a:xfrm>
            <a:off x="5133975" y="1144588"/>
            <a:ext cx="1798638" cy="935037"/>
            <a:chOff x="6273853" y="1161406"/>
            <a:chExt cx="1235711" cy="918889"/>
          </a:xfrm>
        </p:grpSpPr>
        <p:sp>
          <p:nvSpPr>
            <p:cNvPr id="135" name="object 36"/>
            <p:cNvSpPr/>
            <p:nvPr/>
          </p:nvSpPr>
          <p:spPr>
            <a:xfrm>
              <a:off x="6273853" y="1161406"/>
              <a:ext cx="1235711" cy="91888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89D9F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136" name="object 37"/>
            <p:cNvSpPr/>
            <p:nvPr/>
          </p:nvSpPr>
          <p:spPr>
            <a:xfrm>
              <a:off x="6279307" y="1169206"/>
              <a:ext cx="1224804" cy="91108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sp>
        <p:nvSpPr>
          <p:cNvPr id="137" name="object 38"/>
          <p:cNvSpPr txBox="1"/>
          <p:nvPr/>
        </p:nvSpPr>
        <p:spPr>
          <a:xfrm>
            <a:off x="4637088" y="1193800"/>
            <a:ext cx="996950" cy="198438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Times New Roman" pitchFamily="18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grpSp>
        <p:nvGrpSpPr>
          <p:cNvPr id="44091" name="object 35"/>
          <p:cNvGrpSpPr>
            <a:grpSpLocks/>
          </p:cNvGrpSpPr>
          <p:nvPr/>
        </p:nvGrpSpPr>
        <p:grpSpPr bwMode="auto">
          <a:xfrm>
            <a:off x="5118100" y="5349875"/>
            <a:ext cx="1768475" cy="1382713"/>
            <a:chOff x="6271156" y="5495278"/>
            <a:chExt cx="1206944" cy="1016639"/>
          </a:xfrm>
        </p:grpSpPr>
        <p:sp>
          <p:nvSpPr>
            <p:cNvPr id="148" name="object 36"/>
            <p:cNvSpPr/>
            <p:nvPr/>
          </p:nvSpPr>
          <p:spPr>
            <a:xfrm>
              <a:off x="6271156" y="5495278"/>
              <a:ext cx="1206944" cy="101663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89D9F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149" name="object 37"/>
            <p:cNvSpPr/>
            <p:nvPr/>
          </p:nvSpPr>
          <p:spPr>
            <a:xfrm>
              <a:off x="6280907" y="5502281"/>
              <a:ext cx="1197193" cy="100963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sp>
        <p:nvSpPr>
          <p:cNvPr id="152" name="object 38"/>
          <p:cNvSpPr txBox="1"/>
          <p:nvPr/>
        </p:nvSpPr>
        <p:spPr>
          <a:xfrm>
            <a:off x="5151438" y="1146175"/>
            <a:ext cx="1731962" cy="644525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-   Если прием только дистанционный, что нужно сделать?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-   Кто может разъяснить?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-    Если я не зарегистрирован на ЕЦП нет учетной записи, смогу я получить услугу?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153" name="TextBox 18"/>
          <p:cNvSpPr txBox="1"/>
          <p:nvPr/>
        </p:nvSpPr>
        <p:spPr>
          <a:xfrm>
            <a:off x="5049838" y="5310188"/>
            <a:ext cx="1898650" cy="16224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20" dirty="0">
                <a:solidFill>
                  <a:prstClr val="black"/>
                </a:solidFill>
                <a:latin typeface="Calibri"/>
                <a:cs typeface="+mn-cs"/>
              </a:rPr>
              <a:t>-   Обеспечение ответов на поступающие вопросы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20" dirty="0">
                <a:solidFill>
                  <a:prstClr val="black"/>
                </a:solidFill>
                <a:latin typeface="Calibri"/>
                <a:cs typeface="+mn-cs"/>
              </a:rPr>
              <a:t>о регистрации. Подготовка и публикация информационных материалов, видеороликов о способах обращения в  НЦЗН, в том числе в электронном виде.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20" dirty="0">
                <a:solidFill>
                  <a:prstClr val="black"/>
                </a:solidFill>
                <a:latin typeface="Calibri"/>
                <a:cs typeface="+mn-cs"/>
              </a:rPr>
              <a:t>-   Обеспечение работы «гостевых компьютеров», понятности информации.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20" dirty="0">
                <a:solidFill>
                  <a:prstClr val="black"/>
                </a:solidFill>
                <a:latin typeface="Calibri"/>
                <a:cs typeface="+mn-cs"/>
              </a:rPr>
              <a:t>-   Обучение сотрудников НЦЗН консультированию по вопросам работы на «гостевом компьютере».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20" dirty="0">
                <a:solidFill>
                  <a:prstClr val="black"/>
                </a:solidFill>
                <a:latin typeface="Calibri"/>
                <a:cs typeface="+mn-cs"/>
              </a:rPr>
              <a:t>-   Подготовка и печать инструкций о самостоятельной регистрации на цифровых платформах.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20" dirty="0">
                <a:solidFill>
                  <a:prstClr val="black"/>
                </a:solidFill>
                <a:latin typeface="Calibri"/>
                <a:cs typeface="+mn-cs"/>
              </a:rPr>
              <a:t>- Публикация инструкций на сайте и в социальных сетях.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630" dirty="0">
              <a:solidFill>
                <a:prstClr val="black"/>
              </a:solidFill>
              <a:latin typeface="Calibri"/>
              <a:cs typeface="+mn-cs"/>
            </a:endParaRP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63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55" name="object 38"/>
          <p:cNvSpPr txBox="1"/>
          <p:nvPr/>
        </p:nvSpPr>
        <p:spPr>
          <a:xfrm>
            <a:off x="9283700" y="2374900"/>
            <a:ext cx="2727325" cy="196850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>
              <a:solidFill>
                <a:srgbClr val="000000"/>
              </a:solidFill>
              <a:latin typeface="Trebuchet MS"/>
              <a:cs typeface="Times New Roman" pitchFamily="18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156" name="object 38"/>
          <p:cNvSpPr txBox="1"/>
          <p:nvPr/>
        </p:nvSpPr>
        <p:spPr>
          <a:xfrm>
            <a:off x="10566400" y="4122738"/>
            <a:ext cx="1446213" cy="198437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>
              <a:solidFill>
                <a:srgbClr val="000000"/>
              </a:solidFill>
              <a:latin typeface="Trebuchet MS"/>
              <a:cs typeface="Calibri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157" name="Прямоугольник 156"/>
          <p:cNvSpPr/>
          <p:nvPr/>
        </p:nvSpPr>
        <p:spPr>
          <a:xfrm>
            <a:off x="222250" y="3779838"/>
            <a:ext cx="3043238" cy="4159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Анализ обращений граждан через сайт НЦЗН, соц. сети, электронную почту, терминалы оценки посещения НЦЗН.</a:t>
            </a: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Анализ результатов анкеты для молодых специалистов.</a:t>
            </a:r>
          </a:p>
        </p:txBody>
      </p:sp>
      <p:sp>
        <p:nvSpPr>
          <p:cNvPr id="158" name="Прямоугольник 157"/>
          <p:cNvSpPr/>
          <p:nvPr/>
        </p:nvSpPr>
        <p:spPr>
          <a:xfrm>
            <a:off x="268288" y="4340225"/>
            <a:ext cx="3043237" cy="4143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- Трудность с поиском информации для выпускников на сайте</a:t>
            </a:r>
            <a:r>
              <a:rPr lang="en-US" sz="700" dirty="0">
                <a:solidFill>
                  <a:prstClr val="black"/>
                </a:solidFill>
                <a:latin typeface="Calibri"/>
                <a:cs typeface="+mn-cs"/>
              </a:rPr>
              <a:t> www.trud.nnov.ru</a:t>
            </a: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, ЕЦП.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- Недостаточное взаимодействие с образовательными организациями.</a:t>
            </a:r>
          </a:p>
        </p:txBody>
      </p:sp>
      <p:sp>
        <p:nvSpPr>
          <p:cNvPr id="159" name="Прямоугольник 158"/>
          <p:cNvSpPr/>
          <p:nvPr/>
        </p:nvSpPr>
        <p:spPr>
          <a:xfrm>
            <a:off x="125413" y="4814888"/>
            <a:ext cx="3254375" cy="4159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0000"/>
                </a:solidFill>
                <a:latin typeface="Calibri"/>
                <a:cs typeface="Calibri"/>
              </a:rPr>
              <a:t>Отдел методологического сопровождения и контроля оказания услуг в сфере занятости населения, отдел по улучшению качества клиентского опыта, </a:t>
            </a: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отдел информационных систем,</a:t>
            </a:r>
            <a:r>
              <a:rPr lang="ru-RU" sz="7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отдел по улучшению качества клиентского опыта</a:t>
            </a:r>
          </a:p>
        </p:txBody>
      </p:sp>
      <p:sp>
        <p:nvSpPr>
          <p:cNvPr id="160" name="Прямоугольник 159"/>
          <p:cNvSpPr/>
          <p:nvPr/>
        </p:nvSpPr>
        <p:spPr>
          <a:xfrm>
            <a:off x="5080000" y="2127250"/>
            <a:ext cx="1755775" cy="6477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" dirty="0">
                <a:solidFill>
                  <a:prstClr val="black"/>
                </a:solidFill>
                <a:latin typeface="Calibri"/>
                <a:cs typeface="+mn-cs"/>
              </a:rPr>
              <a:t>- Информирование о необходимости регистрации на платформе «Работа в России» и портале «</a:t>
            </a:r>
            <a:r>
              <a:rPr lang="ru-RU" sz="600" dirty="0" err="1">
                <a:solidFill>
                  <a:prstClr val="black"/>
                </a:solidFill>
                <a:latin typeface="Calibri"/>
                <a:cs typeface="+mn-cs"/>
              </a:rPr>
              <a:t>Госуслуги</a:t>
            </a:r>
            <a:r>
              <a:rPr lang="ru-RU" sz="600" dirty="0">
                <a:solidFill>
                  <a:prstClr val="black"/>
                </a:solidFill>
                <a:latin typeface="Calibri"/>
                <a:cs typeface="+mn-cs"/>
              </a:rPr>
              <a:t>».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" dirty="0">
                <a:solidFill>
                  <a:prstClr val="black"/>
                </a:solidFill>
                <a:latin typeface="Calibri"/>
                <a:cs typeface="+mn-cs"/>
              </a:rPr>
              <a:t>- Обеспечение возможности использовать «гостевой» компьютер НЦЗН для самостоятельной регистрации</a:t>
            </a:r>
          </a:p>
        </p:txBody>
      </p:sp>
      <p:sp>
        <p:nvSpPr>
          <p:cNvPr id="161" name="Прямоугольник 160"/>
          <p:cNvSpPr/>
          <p:nvPr/>
        </p:nvSpPr>
        <p:spPr>
          <a:xfrm>
            <a:off x="6986588" y="2144713"/>
            <a:ext cx="2001837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- Обеспечение эффективности проведения мероприятий, направленных на повышение самооценки гражданина, мотивации на трудоустройство</a:t>
            </a:r>
          </a:p>
        </p:txBody>
      </p:sp>
      <p:sp>
        <p:nvSpPr>
          <p:cNvPr id="162" name="Прямоугольник 161"/>
          <p:cNvSpPr/>
          <p:nvPr/>
        </p:nvSpPr>
        <p:spPr>
          <a:xfrm>
            <a:off x="6964363" y="4278313"/>
            <a:ext cx="2014537" cy="55403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" dirty="0">
                <a:solidFill>
                  <a:prstClr val="black"/>
                </a:solidFill>
                <a:latin typeface="Calibri"/>
                <a:cs typeface="+mn-cs"/>
              </a:rPr>
              <a:t>- Завышенные ожидания выпускников по уровню заработной платы.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" dirty="0">
                <a:solidFill>
                  <a:prstClr val="black"/>
                </a:solidFill>
                <a:latin typeface="Calibri"/>
                <a:cs typeface="+mn-cs"/>
              </a:rPr>
              <a:t>- Высокие требования работодателей.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" dirty="0">
                <a:solidFill>
                  <a:prstClr val="black"/>
                </a:solidFill>
                <a:latin typeface="Calibri"/>
                <a:cs typeface="+mn-cs"/>
              </a:rPr>
              <a:t>- Невысокая конкурентная способность выпускников на рынке труда.</a:t>
            </a:r>
          </a:p>
        </p:txBody>
      </p:sp>
      <p:sp>
        <p:nvSpPr>
          <p:cNvPr id="163" name="Прямоугольник 162"/>
          <p:cNvSpPr/>
          <p:nvPr/>
        </p:nvSpPr>
        <p:spPr>
          <a:xfrm>
            <a:off x="7031038" y="4868863"/>
            <a:ext cx="2014537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Филиалы, отдел по улучшению качества клиентского опыта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601663" y="3330575"/>
            <a:ext cx="471487" cy="338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44104" name="Picture 2" descr="C:\Users\uscn42\Downloads\png-transparent-computer-monitors-computer-icons-computer-blue-computer-network-angle-transformed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3203575"/>
            <a:ext cx="56197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105" name="Picture 3" descr="C:\Users\uscn42\Downloads\consul-min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700" y="2728913"/>
            <a:ext cx="423863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106" name="Picture 4" descr="C:\Users\uscn42\Downloads\1678780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760663"/>
            <a:ext cx="471487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Прямоугольник 35"/>
          <p:cNvSpPr/>
          <p:nvPr/>
        </p:nvSpPr>
        <p:spPr>
          <a:xfrm>
            <a:off x="4638675" y="2781300"/>
            <a:ext cx="1065213" cy="4841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44108" name="Picture 5" descr="C:\Users\uscn42\Downloads\front-transformed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538" y="2759075"/>
            <a:ext cx="654050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object 58"/>
          <p:cNvSpPr/>
          <p:nvPr/>
        </p:nvSpPr>
        <p:spPr>
          <a:xfrm>
            <a:off x="5146675" y="2932113"/>
            <a:ext cx="1139825" cy="568325"/>
          </a:xfrm>
          <a:custGeom>
            <a:avLst/>
            <a:gdLst>
              <a:gd name="f0" fmla="val w"/>
              <a:gd name="f1" fmla="val h"/>
              <a:gd name="f2" fmla="val 0"/>
              <a:gd name="f3" fmla="val 969009"/>
              <a:gd name="f4" fmla="val 678179"/>
              <a:gd name="f5" fmla="val 902685"/>
              <a:gd name="f6" fmla="val 639258"/>
              <a:gd name="f7" fmla="val 884537"/>
              <a:gd name="f8" fmla="val 665309"/>
              <a:gd name="f9" fmla="val 968839"/>
              <a:gd name="f10" fmla="val 677603"/>
              <a:gd name="f11" fmla="val 951910"/>
              <a:gd name="f12" fmla="val 646517"/>
              <a:gd name="f13" fmla="val 913105"/>
              <a:gd name="f14" fmla="val 909944"/>
              <a:gd name="f15" fmla="val 628836"/>
              <a:gd name="f16" fmla="val 920365"/>
              <a:gd name="f17" fmla="val 636096"/>
              <a:gd name="f18" fmla="val 928093"/>
              <a:gd name="f19" fmla="val 602785"/>
              <a:gd name="f20" fmla="val 7259"/>
              <a:gd name="f21" fmla="val 10420"/>
              <a:gd name="f22" fmla="*/ f0 1 969009"/>
              <a:gd name="f23" fmla="*/ f1 1 678179"/>
              <a:gd name="f24" fmla="val f2"/>
              <a:gd name="f25" fmla="val f3"/>
              <a:gd name="f26" fmla="val f4"/>
              <a:gd name="f27" fmla="+- f26 0 f24"/>
              <a:gd name="f28" fmla="+- f25 0 f24"/>
              <a:gd name="f29" fmla="*/ f28 1 969009"/>
              <a:gd name="f30" fmla="*/ f27 1 678179"/>
              <a:gd name="f31" fmla="*/ f24 1 f29"/>
              <a:gd name="f32" fmla="*/ f25 1 f29"/>
              <a:gd name="f33" fmla="*/ f24 1 f30"/>
              <a:gd name="f34" fmla="*/ f26 1 f30"/>
              <a:gd name="f35" fmla="*/ f31 f22 1"/>
              <a:gd name="f36" fmla="*/ f32 f22 1"/>
              <a:gd name="f37" fmla="*/ f34 f23 1"/>
              <a:gd name="f38" fmla="*/ f33 f2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5" t="f38" r="f36" b="f37"/>
            <a:pathLst>
              <a:path w="969009" h="678179">
                <a:moveTo>
                  <a:pt x="f5" y="f6"/>
                </a:moveTo>
                <a:lnTo>
                  <a:pt x="f7" y="f8"/>
                </a:lnTo>
                <a:lnTo>
                  <a:pt x="f9" y="f10"/>
                </a:lnTo>
                <a:lnTo>
                  <a:pt x="f11" y="f12"/>
                </a:lnTo>
                <a:lnTo>
                  <a:pt x="f13" y="f12"/>
                </a:lnTo>
                <a:lnTo>
                  <a:pt x="f5" y="f6"/>
                </a:lnTo>
                <a:close/>
              </a:path>
              <a:path w="969009" h="678179">
                <a:moveTo>
                  <a:pt x="f14" y="f15"/>
                </a:moveTo>
                <a:lnTo>
                  <a:pt x="f5" y="f6"/>
                </a:lnTo>
                <a:lnTo>
                  <a:pt x="f13" y="f12"/>
                </a:lnTo>
                <a:lnTo>
                  <a:pt x="f16" y="f17"/>
                </a:lnTo>
                <a:lnTo>
                  <a:pt x="f14" y="f15"/>
                </a:lnTo>
                <a:close/>
              </a:path>
              <a:path w="969009" h="678179">
                <a:moveTo>
                  <a:pt x="f18" y="f19"/>
                </a:moveTo>
                <a:lnTo>
                  <a:pt x="f14" y="f15"/>
                </a:lnTo>
                <a:lnTo>
                  <a:pt x="f16" y="f17"/>
                </a:lnTo>
                <a:lnTo>
                  <a:pt x="f13" y="f12"/>
                </a:lnTo>
                <a:lnTo>
                  <a:pt x="f11" y="f12"/>
                </a:lnTo>
                <a:lnTo>
                  <a:pt x="f18" y="f19"/>
                </a:lnTo>
                <a:close/>
              </a:path>
              <a:path w="969009" h="678179">
                <a:moveTo>
                  <a:pt x="f20" y="f2"/>
                </a:moveTo>
                <a:lnTo>
                  <a:pt x="f2" y="f21"/>
                </a:lnTo>
                <a:lnTo>
                  <a:pt x="f5" y="f6"/>
                </a:lnTo>
                <a:lnTo>
                  <a:pt x="f14" y="f15"/>
                </a:lnTo>
                <a:lnTo>
                  <a:pt x="f20" y="f2"/>
                </a:lnTo>
                <a:close/>
              </a:path>
            </a:pathLst>
          </a:custGeom>
          <a:solidFill>
            <a:srgbClr val="ED7D31"/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1423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11775" y="182563"/>
            <a:ext cx="1855788" cy="411162"/>
          </a:xfrm>
          <a:custGeom>
            <a:avLst/>
            <a:gdLst>
              <a:gd name="f0" fmla="val w"/>
              <a:gd name="f1" fmla="val h"/>
              <a:gd name="f2" fmla="val 0"/>
              <a:gd name="f3" fmla="val 4075429"/>
              <a:gd name="f4" fmla="val 408305"/>
              <a:gd name="f5" fmla="val 4007324"/>
              <a:gd name="f6" fmla="val 68011"/>
              <a:gd name="f7" fmla="val 41538"/>
              <a:gd name="f8" fmla="val 5344"/>
              <a:gd name="f9" fmla="val 19919"/>
              <a:gd name="f10" fmla="val 340041"/>
              <a:gd name="f11" fmla="val 366514"/>
              <a:gd name="f12" fmla="val 388132"/>
              <a:gd name="f13" fmla="val 402707"/>
              <a:gd name="f14" fmla="val 408052"/>
              <a:gd name="f15" fmla="val 4033797"/>
              <a:gd name="f16" fmla="val 4055416"/>
              <a:gd name="f17" fmla="val 4069991"/>
              <a:gd name="f18" fmla="val 4075336"/>
              <a:gd name="f19" fmla="*/ f0 1 4075429"/>
              <a:gd name="f20" fmla="*/ f1 1 408305"/>
              <a:gd name="f21" fmla="val f2"/>
              <a:gd name="f22" fmla="val f3"/>
              <a:gd name="f23" fmla="val f4"/>
              <a:gd name="f24" fmla="+- f23 0 f21"/>
              <a:gd name="f25" fmla="+- f22 0 f21"/>
              <a:gd name="f26" fmla="*/ f25 1 4075429"/>
              <a:gd name="f27" fmla="*/ f24 1 408305"/>
              <a:gd name="f28" fmla="*/ f21 1 f26"/>
              <a:gd name="f29" fmla="*/ f22 1 f26"/>
              <a:gd name="f30" fmla="*/ f21 1 f27"/>
              <a:gd name="f31" fmla="*/ f23 1 f27"/>
              <a:gd name="f32" fmla="*/ f28 f19 1"/>
              <a:gd name="f33" fmla="*/ f29 f19 1"/>
              <a:gd name="f34" fmla="*/ f31 f20 1"/>
              <a:gd name="f35" fmla="*/ f30 f2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2" t="f35" r="f33" b="f34"/>
            <a:pathLst>
              <a:path w="4075429" h="408305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7"/>
                </a:lnTo>
                <a:lnTo>
                  <a:pt x="f2" y="f6"/>
                </a:lnTo>
                <a:lnTo>
                  <a:pt x="f2" y="f10"/>
                </a:lnTo>
                <a:lnTo>
                  <a:pt x="f8" y="f11"/>
                </a:lnTo>
                <a:lnTo>
                  <a:pt x="f9" y="f12"/>
                </a:lnTo>
                <a:lnTo>
                  <a:pt x="f7" y="f13"/>
                </a:lnTo>
                <a:lnTo>
                  <a:pt x="f6" y="f14"/>
                </a:lnTo>
                <a:lnTo>
                  <a:pt x="f5" y="f14"/>
                </a:lnTo>
                <a:lnTo>
                  <a:pt x="f15" y="f13"/>
                </a:lnTo>
                <a:lnTo>
                  <a:pt x="f16" y="f12"/>
                </a:lnTo>
                <a:lnTo>
                  <a:pt x="f17" y="f11"/>
                </a:lnTo>
                <a:lnTo>
                  <a:pt x="f18" y="f10"/>
                </a:lnTo>
                <a:lnTo>
                  <a:pt x="f18" y="f6"/>
                </a:lnTo>
                <a:lnTo>
                  <a:pt x="f17" y="f7"/>
                </a:lnTo>
                <a:lnTo>
                  <a:pt x="f16" y="f9"/>
                </a:lnTo>
                <a:lnTo>
                  <a:pt x="f15" y="f8"/>
                </a:lnTo>
                <a:lnTo>
                  <a:pt x="f5" y="f2"/>
                </a:lnTo>
                <a:close/>
              </a:path>
            </a:pathLst>
          </a:custGeom>
          <a:solidFill>
            <a:srgbClr val="A9D18E"/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45059" name="object 3"/>
          <p:cNvSpPr txBox="1">
            <a:spLocks noChangeArrowheads="1"/>
          </p:cNvSpPr>
          <p:nvPr/>
        </p:nvSpPr>
        <p:spPr bwMode="auto">
          <a:xfrm>
            <a:off x="5395913" y="261938"/>
            <a:ext cx="18573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100"/>
              </a:spcBef>
            </a:pPr>
            <a:r>
              <a:rPr lang="ru-RU" sz="1400">
                <a:solidFill>
                  <a:srgbClr val="000000"/>
                </a:solidFill>
                <a:latin typeface="Trebuchet MS" pitchFamily="34" charset="0"/>
                <a:ea typeface="Calibri" pitchFamily="34" charset="0"/>
                <a:cs typeface="Trebuchet MS" pitchFamily="34" charset="0"/>
              </a:rPr>
              <a:t>Получение результата</a:t>
            </a:r>
          </a:p>
        </p:txBody>
      </p:sp>
      <p:sp>
        <p:nvSpPr>
          <p:cNvPr id="4" name="object 4"/>
          <p:cNvSpPr/>
          <p:nvPr/>
        </p:nvSpPr>
        <p:spPr>
          <a:xfrm>
            <a:off x="7250113" y="174625"/>
            <a:ext cx="1657350" cy="403225"/>
          </a:xfrm>
          <a:custGeom>
            <a:avLst/>
            <a:gdLst>
              <a:gd name="f0" fmla="val w"/>
              <a:gd name="f1" fmla="val h"/>
              <a:gd name="f2" fmla="val 0"/>
              <a:gd name="f3" fmla="val 1727200"/>
              <a:gd name="f4" fmla="val 403225"/>
              <a:gd name="f5" fmla="val 1659713"/>
              <a:gd name="f6" fmla="val 67174"/>
              <a:gd name="f7" fmla="val 41026"/>
              <a:gd name="f8" fmla="val 5278"/>
              <a:gd name="f9" fmla="val 19674"/>
              <a:gd name="f10" fmla="val 335864"/>
              <a:gd name="f11" fmla="val 362011"/>
              <a:gd name="f12" fmla="val 383362"/>
              <a:gd name="f13" fmla="val 397758"/>
              <a:gd name="f14" fmla="val 403037"/>
              <a:gd name="f15" fmla="val 1685860"/>
              <a:gd name="f16" fmla="val 1707212"/>
              <a:gd name="f17" fmla="val 1721608"/>
              <a:gd name="f18" fmla="val 1726887"/>
              <a:gd name="f19" fmla="*/ f0 1 1727200"/>
              <a:gd name="f20" fmla="*/ f1 1 403225"/>
              <a:gd name="f21" fmla="val f2"/>
              <a:gd name="f22" fmla="val f3"/>
              <a:gd name="f23" fmla="val f4"/>
              <a:gd name="f24" fmla="+- f23 0 f21"/>
              <a:gd name="f25" fmla="+- f22 0 f21"/>
              <a:gd name="f26" fmla="*/ f25 1 1727200"/>
              <a:gd name="f27" fmla="*/ f24 1 403225"/>
              <a:gd name="f28" fmla="*/ f21 1 f26"/>
              <a:gd name="f29" fmla="*/ f22 1 f26"/>
              <a:gd name="f30" fmla="*/ f21 1 f27"/>
              <a:gd name="f31" fmla="*/ f23 1 f27"/>
              <a:gd name="f32" fmla="*/ f28 f19 1"/>
              <a:gd name="f33" fmla="*/ f29 f19 1"/>
              <a:gd name="f34" fmla="*/ f31 f20 1"/>
              <a:gd name="f35" fmla="*/ f30 f2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2" t="f35" r="f33" b="f34"/>
            <a:pathLst>
              <a:path w="1727200" h="403225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7"/>
                </a:lnTo>
                <a:lnTo>
                  <a:pt x="f2" y="f6"/>
                </a:lnTo>
                <a:lnTo>
                  <a:pt x="f2" y="f10"/>
                </a:lnTo>
                <a:lnTo>
                  <a:pt x="f8" y="f11"/>
                </a:lnTo>
                <a:lnTo>
                  <a:pt x="f9" y="f12"/>
                </a:lnTo>
                <a:lnTo>
                  <a:pt x="f7" y="f13"/>
                </a:lnTo>
                <a:lnTo>
                  <a:pt x="f6" y="f14"/>
                </a:lnTo>
                <a:lnTo>
                  <a:pt x="f5" y="f14"/>
                </a:lnTo>
                <a:lnTo>
                  <a:pt x="f15" y="f13"/>
                </a:lnTo>
                <a:lnTo>
                  <a:pt x="f16" y="f12"/>
                </a:lnTo>
                <a:lnTo>
                  <a:pt x="f17" y="f11"/>
                </a:lnTo>
                <a:lnTo>
                  <a:pt x="f18" y="f10"/>
                </a:lnTo>
                <a:lnTo>
                  <a:pt x="f18" y="f6"/>
                </a:lnTo>
                <a:lnTo>
                  <a:pt x="f17" y="f7"/>
                </a:lnTo>
                <a:lnTo>
                  <a:pt x="f16" y="f9"/>
                </a:lnTo>
                <a:lnTo>
                  <a:pt x="f15" y="f8"/>
                </a:lnTo>
                <a:lnTo>
                  <a:pt x="f5" y="f2"/>
                </a:lnTo>
                <a:close/>
              </a:path>
            </a:pathLst>
          </a:custGeom>
          <a:solidFill>
            <a:srgbClr val="FBFD3E"/>
          </a:solidFill>
          <a:ln>
            <a:noFill/>
            <a:prstDash val="solid"/>
          </a:ln>
        </p:spPr>
        <p:txBody>
          <a:bodyPr lIns="0" tIns="0" rIns="0" bIns="0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5061" name="object 5"/>
          <p:cNvSpPr txBox="1">
            <a:spLocks noGrp="1"/>
          </p:cNvSpPr>
          <p:nvPr>
            <p:ph type="title"/>
          </p:nvPr>
        </p:nvSpPr>
        <p:spPr>
          <a:xfrm>
            <a:off x="7264400" y="136525"/>
            <a:ext cx="1655763" cy="441325"/>
          </a:xfrm>
        </p:spPr>
        <p:txBody>
          <a:bodyPr tIns="29846"/>
          <a:lstStyle>
            <a:lvl1pPr marL="461963" indent="-45085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1pPr>
            <a:lvl2pPr marL="461963" indent="-45085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2pPr>
            <a:lvl3pPr marL="461963" indent="-45085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3pPr>
            <a:lvl4pPr marL="461963" indent="-45085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4pPr>
            <a:lvl5pPr marL="461963" indent="-45085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5pPr>
            <a:lvl6pPr marL="919163" indent="-450850" hangingPunct="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6pPr>
            <a:lvl7pPr marL="1376363" indent="-450850" hangingPunct="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7pPr>
            <a:lvl8pPr marL="1833563" indent="-450850" hangingPunct="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8pPr>
            <a:lvl9pPr marL="2290763" indent="-450850" hangingPunct="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9pPr>
          </a:lstStyle>
          <a:p>
            <a:pPr eaLnBrk="1" hangingPunct="1">
              <a:lnSpc>
                <a:spcPts val="1575"/>
              </a:lnSpc>
              <a:spcBef>
                <a:spcPts val="238"/>
              </a:spcBef>
            </a:pPr>
            <a:r>
              <a:rPr smtClean="0"/>
              <a:t>Оценка работы НЦЗН</a:t>
            </a:r>
          </a:p>
        </p:txBody>
      </p:sp>
      <p:grpSp>
        <p:nvGrpSpPr>
          <p:cNvPr id="45062" name="object 43"/>
          <p:cNvGrpSpPr>
            <a:grpSpLocks/>
          </p:cNvGrpSpPr>
          <p:nvPr/>
        </p:nvGrpSpPr>
        <p:grpSpPr bwMode="auto">
          <a:xfrm>
            <a:off x="5792788" y="2982913"/>
            <a:ext cx="1770062" cy="715962"/>
            <a:chOff x="6275362" y="2982644"/>
            <a:chExt cx="2057894" cy="716002"/>
          </a:xfrm>
        </p:grpSpPr>
        <p:pic>
          <p:nvPicPr>
            <p:cNvPr id="45158" name="object 4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75362" y="3198808"/>
              <a:ext cx="560838" cy="499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object 45"/>
            <p:cNvSpPr/>
            <p:nvPr/>
          </p:nvSpPr>
          <p:spPr>
            <a:xfrm>
              <a:off x="6878887" y="2982644"/>
              <a:ext cx="1454369" cy="57788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454150"/>
                <a:gd name="f4" fmla="val 577850"/>
                <a:gd name="f5" fmla="val 1380403"/>
                <a:gd name="f6" fmla="val 29596"/>
                <a:gd name="f7" fmla="val 565584"/>
                <a:gd name="f8" fmla="val 4596"/>
                <a:gd name="f9" fmla="val 577423"/>
                <a:gd name="f10" fmla="val 1385000"/>
                <a:gd name="f11" fmla="val 41435"/>
                <a:gd name="f12" fmla="val 1438253"/>
                <a:gd name="f13" fmla="val 24999"/>
                <a:gd name="f14" fmla="val 1392242"/>
                <a:gd name="f15" fmla="val 1396838"/>
                <a:gd name="f16" fmla="val 36838"/>
                <a:gd name="f17" fmla="val 1396492"/>
                <a:gd name="f18" fmla="val 71032"/>
                <a:gd name="f19" fmla="val 1368911"/>
                <a:gd name="f20" fmla="val 1453734"/>
                <a:gd name="f21" fmla="val 7934"/>
                <a:gd name="f22" fmla="*/ f0 1 1454150"/>
                <a:gd name="f23" fmla="*/ f1 1 577850"/>
                <a:gd name="f24" fmla="val f2"/>
                <a:gd name="f25" fmla="val f3"/>
                <a:gd name="f26" fmla="val f4"/>
                <a:gd name="f27" fmla="+- f26 0 f24"/>
                <a:gd name="f28" fmla="+- f25 0 f24"/>
                <a:gd name="f29" fmla="*/ f28 1 1454150"/>
                <a:gd name="f30" fmla="*/ f27 1 577850"/>
                <a:gd name="f31" fmla="*/ f24 1 f29"/>
                <a:gd name="f32" fmla="*/ f25 1 f29"/>
                <a:gd name="f33" fmla="*/ f24 1 f30"/>
                <a:gd name="f34" fmla="*/ f26 1 f30"/>
                <a:gd name="f35" fmla="*/ f31 f22 1"/>
                <a:gd name="f36" fmla="*/ f32 f22 1"/>
                <a:gd name="f37" fmla="*/ f34 f23 1"/>
                <a:gd name="f38" fmla="*/ f33 f2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5" t="f38" r="f36" b="f37"/>
              <a:pathLst>
                <a:path w="1454150" h="577850">
                  <a:moveTo>
                    <a:pt x="f5" y="f6"/>
                  </a:moveTo>
                  <a:lnTo>
                    <a:pt x="f2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5" y="f6"/>
                  </a:lnTo>
                  <a:close/>
                </a:path>
                <a:path w="1454150" h="577850">
                  <a:moveTo>
                    <a:pt x="f12" y="f13"/>
                  </a:moveTo>
                  <a:lnTo>
                    <a:pt x="f14" y="f13"/>
                  </a:lnTo>
                  <a:lnTo>
                    <a:pt x="f15" y="f16"/>
                  </a:lnTo>
                  <a:lnTo>
                    <a:pt x="f10" y="f11"/>
                  </a:lnTo>
                  <a:lnTo>
                    <a:pt x="f17" y="f18"/>
                  </a:lnTo>
                  <a:lnTo>
                    <a:pt x="f12" y="f13"/>
                  </a:lnTo>
                  <a:close/>
                </a:path>
                <a:path w="1454150" h="577850">
                  <a:moveTo>
                    <a:pt x="f14" y="f13"/>
                  </a:moveTo>
                  <a:lnTo>
                    <a:pt x="f5" y="f6"/>
                  </a:lnTo>
                  <a:lnTo>
                    <a:pt x="f10" y="f11"/>
                  </a:lnTo>
                  <a:lnTo>
                    <a:pt x="f15" y="f16"/>
                  </a:lnTo>
                  <a:lnTo>
                    <a:pt x="f14" y="f13"/>
                  </a:lnTo>
                  <a:close/>
                </a:path>
                <a:path w="1454150" h="577850">
                  <a:moveTo>
                    <a:pt x="f19" y="f2"/>
                  </a:moveTo>
                  <a:lnTo>
                    <a:pt x="f5" y="f6"/>
                  </a:lnTo>
                  <a:lnTo>
                    <a:pt x="f14" y="f13"/>
                  </a:lnTo>
                  <a:lnTo>
                    <a:pt x="f12" y="f13"/>
                  </a:lnTo>
                  <a:lnTo>
                    <a:pt x="f20" y="f21"/>
                  </a:lnTo>
                  <a:lnTo>
                    <a:pt x="f19" y="f2"/>
                  </a:lnTo>
                  <a:close/>
                </a:path>
              </a:pathLst>
            </a:custGeom>
            <a:solidFill>
              <a:srgbClr val="ED7D31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45063" name="object 46"/>
          <p:cNvGrpSpPr>
            <a:grpSpLocks/>
          </p:cNvGrpSpPr>
          <p:nvPr/>
        </p:nvGrpSpPr>
        <p:grpSpPr bwMode="auto">
          <a:xfrm>
            <a:off x="268288" y="2819400"/>
            <a:ext cx="3530600" cy="881063"/>
            <a:chOff x="290184" y="2819223"/>
            <a:chExt cx="3825236" cy="880456"/>
          </a:xfrm>
        </p:grpSpPr>
        <p:pic>
          <p:nvPicPr>
            <p:cNvPr id="45156" name="object 4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4394" y="3006080"/>
              <a:ext cx="955090" cy="693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object 48"/>
            <p:cNvSpPr/>
            <p:nvPr/>
          </p:nvSpPr>
          <p:spPr>
            <a:xfrm>
              <a:off x="290184" y="2819223"/>
              <a:ext cx="3825236" cy="73609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825240"/>
                <a:gd name="f4" fmla="val 735329"/>
                <a:gd name="f5" fmla="val 1161161"/>
                <a:gd name="f6" fmla="val 734936"/>
                <a:gd name="f7" fmla="val 1143901"/>
                <a:gd name="f8" fmla="val 706450"/>
                <a:gd name="f9" fmla="val 1117003"/>
                <a:gd name="f10" fmla="val 662076"/>
                <a:gd name="f11" fmla="val 1100074"/>
                <a:gd name="f12" fmla="val 688936"/>
                <a:gd name="f13" fmla="val 6769"/>
                <a:gd name="f14" fmla="val 10744"/>
                <a:gd name="f15" fmla="val 1093304"/>
                <a:gd name="f16" fmla="val 699681"/>
                <a:gd name="f17" fmla="val 1076375"/>
                <a:gd name="f18" fmla="val 726541"/>
                <a:gd name="f19" fmla="val 3824922"/>
                <a:gd name="f20" fmla="val 101561"/>
                <a:gd name="f21" fmla="val 3740378"/>
                <a:gd name="f22" fmla="val 91059"/>
                <a:gd name="f23" fmla="val 3750970"/>
                <a:gd name="f24" fmla="val 120992"/>
                <a:gd name="f25" fmla="val 2157184"/>
                <a:gd name="f26" fmla="val 684911"/>
                <a:gd name="f27" fmla="val 2161425"/>
                <a:gd name="f28" fmla="val 696887"/>
                <a:gd name="f29" fmla="val 3755212"/>
                <a:gd name="f30" fmla="val 132956"/>
                <a:gd name="f31" fmla="val 3765804"/>
                <a:gd name="f32" fmla="val 162890"/>
                <a:gd name="f33" fmla="val 3810279"/>
                <a:gd name="f34" fmla="val 116751"/>
                <a:gd name="f35" fmla="*/ f0 1 3825240"/>
                <a:gd name="f36" fmla="*/ f1 1 735329"/>
                <a:gd name="f37" fmla="val f2"/>
                <a:gd name="f38" fmla="val f3"/>
                <a:gd name="f39" fmla="val f4"/>
                <a:gd name="f40" fmla="+- f39 0 f37"/>
                <a:gd name="f41" fmla="+- f38 0 f37"/>
                <a:gd name="f42" fmla="*/ f41 1 3825240"/>
                <a:gd name="f43" fmla="*/ f40 1 735329"/>
                <a:gd name="f44" fmla="*/ f37 1 f42"/>
                <a:gd name="f45" fmla="*/ f38 1 f42"/>
                <a:gd name="f46" fmla="*/ f37 1 f43"/>
                <a:gd name="f47" fmla="*/ f39 1 f43"/>
                <a:gd name="f48" fmla="*/ f44 f35 1"/>
                <a:gd name="f49" fmla="*/ f45 f35 1"/>
                <a:gd name="f50" fmla="*/ f47 f36 1"/>
                <a:gd name="f51" fmla="*/ f46 f3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8" t="f51" r="f49" b="f50"/>
              <a:pathLst>
                <a:path w="3825240" h="735329">
                  <a:moveTo>
                    <a:pt x="f5" y="f6"/>
                  </a:moveTo>
                  <a:lnTo>
                    <a:pt x="f7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2"/>
                  </a:lnTo>
                  <a:lnTo>
                    <a:pt x="f2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5" y="f6"/>
                  </a:lnTo>
                  <a:close/>
                </a:path>
                <a:path w="3825240" h="735329">
                  <a:moveTo>
                    <a:pt x="f19" y="f20"/>
                  </a:move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19" y="f20"/>
                  </a:lnTo>
                  <a:close/>
                </a:path>
              </a:pathLst>
            </a:custGeom>
            <a:solidFill>
              <a:srgbClr val="ED7D31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pic>
        <p:nvPicPr>
          <p:cNvPr id="45064" name="object 4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0488" y="2716213"/>
            <a:ext cx="35560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5" name="object 5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2728913"/>
            <a:ext cx="63976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object 51"/>
          <p:cNvSpPr/>
          <p:nvPr/>
        </p:nvSpPr>
        <p:spPr>
          <a:xfrm>
            <a:off x="4311650" y="2955925"/>
            <a:ext cx="1439863" cy="647700"/>
          </a:xfrm>
          <a:custGeom>
            <a:avLst/>
            <a:gdLst>
              <a:gd name="f0" fmla="val w"/>
              <a:gd name="f1" fmla="val h"/>
              <a:gd name="f2" fmla="val 0"/>
              <a:gd name="f3" fmla="val 1558925"/>
              <a:gd name="f4" fmla="val 647064"/>
              <a:gd name="f5" fmla="val 1485611"/>
              <a:gd name="f6" fmla="val 617410"/>
              <a:gd name="f7" fmla="val 1473625"/>
              <a:gd name="f8" fmla="val 646810"/>
              <a:gd name="f9" fmla="val 1558570"/>
              <a:gd name="f10" fmla="val 640297"/>
              <a:gd name="f11" fmla="val 1542701"/>
              <a:gd name="f12" fmla="val 622204"/>
              <a:gd name="f13" fmla="val 1497371"/>
              <a:gd name="f14" fmla="val 1490406"/>
              <a:gd name="f15" fmla="val 605650"/>
              <a:gd name="f16" fmla="val 1502166"/>
              <a:gd name="f17" fmla="val 610444"/>
              <a:gd name="f18" fmla="val 1502392"/>
              <a:gd name="f19" fmla="val 576249"/>
              <a:gd name="f20" fmla="val 4795"/>
              <a:gd name="f21" fmla="val 11760"/>
              <a:gd name="f22" fmla="*/ f0 1 1558925"/>
              <a:gd name="f23" fmla="*/ f1 1 647064"/>
              <a:gd name="f24" fmla="val f2"/>
              <a:gd name="f25" fmla="val f3"/>
              <a:gd name="f26" fmla="val f4"/>
              <a:gd name="f27" fmla="+- f26 0 f24"/>
              <a:gd name="f28" fmla="+- f25 0 f24"/>
              <a:gd name="f29" fmla="*/ f28 1 1558925"/>
              <a:gd name="f30" fmla="*/ f27 1 647064"/>
              <a:gd name="f31" fmla="*/ f24 1 f29"/>
              <a:gd name="f32" fmla="*/ f25 1 f29"/>
              <a:gd name="f33" fmla="*/ f24 1 f30"/>
              <a:gd name="f34" fmla="*/ f26 1 f30"/>
              <a:gd name="f35" fmla="*/ f31 f22 1"/>
              <a:gd name="f36" fmla="*/ f32 f22 1"/>
              <a:gd name="f37" fmla="*/ f34 f23 1"/>
              <a:gd name="f38" fmla="*/ f33 f2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5" t="f38" r="f36" b="f37"/>
            <a:pathLst>
              <a:path w="1558925" h="647064">
                <a:moveTo>
                  <a:pt x="f5" y="f6"/>
                </a:moveTo>
                <a:lnTo>
                  <a:pt x="f7" y="f8"/>
                </a:lnTo>
                <a:lnTo>
                  <a:pt x="f9" y="f10"/>
                </a:lnTo>
                <a:lnTo>
                  <a:pt x="f11" y="f12"/>
                </a:lnTo>
                <a:lnTo>
                  <a:pt x="f13" y="f12"/>
                </a:lnTo>
                <a:lnTo>
                  <a:pt x="f5" y="f6"/>
                </a:lnTo>
                <a:close/>
              </a:path>
              <a:path w="1558925" h="647064">
                <a:moveTo>
                  <a:pt x="f14" y="f15"/>
                </a:moveTo>
                <a:lnTo>
                  <a:pt x="f5" y="f6"/>
                </a:lnTo>
                <a:lnTo>
                  <a:pt x="f13" y="f12"/>
                </a:lnTo>
                <a:lnTo>
                  <a:pt x="f16" y="f17"/>
                </a:lnTo>
                <a:lnTo>
                  <a:pt x="f14" y="f15"/>
                </a:lnTo>
                <a:close/>
              </a:path>
              <a:path w="1558925" h="647064">
                <a:moveTo>
                  <a:pt x="f18" y="f19"/>
                </a:moveTo>
                <a:lnTo>
                  <a:pt x="f14" y="f15"/>
                </a:lnTo>
                <a:lnTo>
                  <a:pt x="f16" y="f17"/>
                </a:lnTo>
                <a:lnTo>
                  <a:pt x="f13" y="f12"/>
                </a:lnTo>
                <a:lnTo>
                  <a:pt x="f11" y="f12"/>
                </a:lnTo>
                <a:lnTo>
                  <a:pt x="f18" y="f19"/>
                </a:lnTo>
                <a:close/>
              </a:path>
              <a:path w="1558925" h="647064">
                <a:moveTo>
                  <a:pt x="f20" y="f2"/>
                </a:moveTo>
                <a:lnTo>
                  <a:pt x="f2" y="f21"/>
                </a:lnTo>
                <a:lnTo>
                  <a:pt x="f5" y="f6"/>
                </a:lnTo>
                <a:lnTo>
                  <a:pt x="f14" y="f15"/>
                </a:lnTo>
                <a:lnTo>
                  <a:pt x="f20" y="f2"/>
                </a:lnTo>
                <a:close/>
              </a:path>
            </a:pathLst>
          </a:custGeom>
          <a:solidFill>
            <a:srgbClr val="ED7D31"/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grpSp>
        <p:nvGrpSpPr>
          <p:cNvPr id="45067" name="object 35"/>
          <p:cNvGrpSpPr>
            <a:grpSpLocks/>
          </p:cNvGrpSpPr>
          <p:nvPr/>
        </p:nvGrpSpPr>
        <p:grpSpPr bwMode="auto">
          <a:xfrm>
            <a:off x="5313363" y="641350"/>
            <a:ext cx="1858962" cy="450850"/>
            <a:chOff x="5756202" y="641927"/>
            <a:chExt cx="2013115" cy="449555"/>
          </a:xfrm>
        </p:grpSpPr>
        <p:sp>
          <p:nvSpPr>
            <p:cNvPr id="16" name="object 36"/>
            <p:cNvSpPr/>
            <p:nvPr/>
          </p:nvSpPr>
          <p:spPr>
            <a:xfrm>
              <a:off x="5756202" y="641927"/>
              <a:ext cx="2006238" cy="42739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E2F0D9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17" name="object 37"/>
            <p:cNvSpPr/>
            <p:nvPr/>
          </p:nvSpPr>
          <p:spPr>
            <a:xfrm>
              <a:off x="5763079" y="664088"/>
              <a:ext cx="2006238" cy="42739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E2F0D9"/>
            </a:solidFill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45068" name="object 35"/>
          <p:cNvGrpSpPr>
            <a:grpSpLocks/>
          </p:cNvGrpSpPr>
          <p:nvPr/>
        </p:nvGrpSpPr>
        <p:grpSpPr bwMode="auto">
          <a:xfrm>
            <a:off x="7256463" y="646113"/>
            <a:ext cx="1644650" cy="439737"/>
            <a:chOff x="7861416" y="646517"/>
            <a:chExt cx="1780995" cy="440082"/>
          </a:xfrm>
        </p:grpSpPr>
        <p:sp>
          <p:nvSpPr>
            <p:cNvPr id="19" name="object 36"/>
            <p:cNvSpPr/>
            <p:nvPr/>
          </p:nvSpPr>
          <p:spPr>
            <a:xfrm>
              <a:off x="7861416" y="646517"/>
              <a:ext cx="1780995" cy="44008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BFDA8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20" name="object 37"/>
            <p:cNvSpPr/>
            <p:nvPr/>
          </p:nvSpPr>
          <p:spPr>
            <a:xfrm>
              <a:off x="7861416" y="646517"/>
              <a:ext cx="1780995" cy="44008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sp>
        <p:nvSpPr>
          <p:cNvPr id="21" name="Прямоугольник 61"/>
          <p:cNvSpPr/>
          <p:nvPr/>
        </p:nvSpPr>
        <p:spPr>
          <a:xfrm>
            <a:off x="5245100" y="611188"/>
            <a:ext cx="2001838" cy="46037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anchorCtr="1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1" dirty="0">
                <a:solidFill>
                  <a:prstClr val="black"/>
                </a:solidFill>
                <a:latin typeface="Calibri"/>
                <a:cs typeface="+mn-cs"/>
              </a:rPr>
              <a:t>Трудоустройство в короткие сроки на подходящую работу</a:t>
            </a:r>
          </a:p>
          <a:p>
            <a:pPr marL="226698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800" b="1" kern="0" dirty="0">
              <a:solidFill>
                <a:srgbClr val="000000"/>
              </a:solidFill>
              <a:latin typeface="Trebuchet MS"/>
              <a:ea typeface="Calibri"/>
              <a:cs typeface="Trebuchet MS"/>
            </a:endParaRPr>
          </a:p>
        </p:txBody>
      </p:sp>
      <p:sp>
        <p:nvSpPr>
          <p:cNvPr id="22" name="Прямоугольник 62"/>
          <p:cNvSpPr/>
          <p:nvPr/>
        </p:nvSpPr>
        <p:spPr>
          <a:xfrm>
            <a:off x="7231063" y="620713"/>
            <a:ext cx="1700212" cy="52387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anchorCtr="1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b="1" dirty="0">
                <a:solidFill>
                  <a:prstClr val="black"/>
                </a:solidFill>
                <a:latin typeface="Calibri"/>
                <a:cs typeface="+mn-cs"/>
              </a:rPr>
              <a:t>Получить удовлетворение от того, что нашел работу по профессии, которую получил в </a:t>
            </a:r>
            <a:r>
              <a:rPr lang="en-US" sz="700" b="1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ru-RU" sz="700" b="1" dirty="0">
                <a:solidFill>
                  <a:prstClr val="black"/>
                </a:solidFill>
                <a:latin typeface="Calibri"/>
                <a:cs typeface="+mn-cs"/>
              </a:rPr>
              <a:t>ВУЗе, </a:t>
            </a:r>
            <a:r>
              <a:rPr lang="ru-RU" sz="700" b="1" dirty="0" err="1">
                <a:solidFill>
                  <a:prstClr val="black"/>
                </a:solidFill>
                <a:latin typeface="Calibri"/>
                <a:cs typeface="+mn-cs"/>
              </a:rPr>
              <a:t>ССУЗе</a:t>
            </a:r>
            <a:r>
              <a:rPr lang="ru-RU" sz="700" b="1" dirty="0">
                <a:solidFill>
                  <a:prstClr val="black"/>
                </a:solidFill>
                <a:latin typeface="Calibri"/>
                <a:cs typeface="+mn-cs"/>
              </a:rPr>
              <a:t> (СПО).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b="1" dirty="0">
                <a:solidFill>
                  <a:prstClr val="black"/>
                </a:solidFill>
                <a:latin typeface="Calibri"/>
                <a:cs typeface="+mn-cs"/>
              </a:rPr>
              <a:t>Оставить мнение о работе НЦЗН</a:t>
            </a:r>
          </a:p>
        </p:txBody>
      </p:sp>
      <p:grpSp>
        <p:nvGrpSpPr>
          <p:cNvPr id="45071" name="object 35"/>
          <p:cNvGrpSpPr>
            <a:grpSpLocks/>
          </p:cNvGrpSpPr>
          <p:nvPr/>
        </p:nvGrpSpPr>
        <p:grpSpPr bwMode="auto">
          <a:xfrm>
            <a:off x="5308600" y="1144588"/>
            <a:ext cx="1885950" cy="877887"/>
            <a:chOff x="5751118" y="1144874"/>
            <a:chExt cx="2043602" cy="876836"/>
          </a:xfrm>
        </p:grpSpPr>
        <p:sp>
          <p:nvSpPr>
            <p:cNvPr id="24" name="object 36"/>
            <p:cNvSpPr/>
            <p:nvPr/>
          </p:nvSpPr>
          <p:spPr>
            <a:xfrm>
              <a:off x="5751118" y="1144874"/>
              <a:ext cx="2036721" cy="86098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E2F0D9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25" name="object 37"/>
            <p:cNvSpPr/>
            <p:nvPr/>
          </p:nvSpPr>
          <p:spPr>
            <a:xfrm>
              <a:off x="5757999" y="1160730"/>
              <a:ext cx="2036721" cy="86098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E2F0D9"/>
            </a:solidFill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45072" name="object 35"/>
          <p:cNvGrpSpPr>
            <a:grpSpLocks/>
          </p:cNvGrpSpPr>
          <p:nvPr/>
        </p:nvGrpSpPr>
        <p:grpSpPr bwMode="auto">
          <a:xfrm>
            <a:off x="7261225" y="1160463"/>
            <a:ext cx="1639888" cy="868362"/>
            <a:chOff x="7865997" y="1160428"/>
            <a:chExt cx="1776432" cy="868670"/>
          </a:xfrm>
        </p:grpSpPr>
        <p:sp>
          <p:nvSpPr>
            <p:cNvPr id="27" name="object 36"/>
            <p:cNvSpPr/>
            <p:nvPr/>
          </p:nvSpPr>
          <p:spPr>
            <a:xfrm>
              <a:off x="7865997" y="1160428"/>
              <a:ext cx="1776432" cy="86867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BFDA8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28" name="object 37"/>
            <p:cNvSpPr/>
            <p:nvPr/>
          </p:nvSpPr>
          <p:spPr>
            <a:xfrm>
              <a:off x="7865997" y="1160428"/>
              <a:ext cx="1776432" cy="86867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FBFDA8"/>
            </a:solidFill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45073" name="object 35"/>
          <p:cNvGrpSpPr>
            <a:grpSpLocks/>
          </p:cNvGrpSpPr>
          <p:nvPr/>
        </p:nvGrpSpPr>
        <p:grpSpPr bwMode="auto">
          <a:xfrm>
            <a:off x="5311775" y="2120900"/>
            <a:ext cx="1893888" cy="549275"/>
            <a:chOff x="5754511" y="2121197"/>
            <a:chExt cx="2051437" cy="549728"/>
          </a:xfrm>
        </p:grpSpPr>
        <p:sp>
          <p:nvSpPr>
            <p:cNvPr id="30" name="object 36"/>
            <p:cNvSpPr/>
            <p:nvPr/>
          </p:nvSpPr>
          <p:spPr>
            <a:xfrm>
              <a:off x="5780305" y="2129142"/>
              <a:ext cx="2025643" cy="47823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E2F0D9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31" name="object 37"/>
            <p:cNvSpPr/>
            <p:nvPr/>
          </p:nvSpPr>
          <p:spPr>
            <a:xfrm>
              <a:off x="5754511" y="2121197"/>
              <a:ext cx="2046278" cy="54972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E2F0D9"/>
            </a:solidFill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45074" name="object 35"/>
          <p:cNvGrpSpPr>
            <a:grpSpLocks/>
          </p:cNvGrpSpPr>
          <p:nvPr/>
        </p:nvGrpSpPr>
        <p:grpSpPr bwMode="auto">
          <a:xfrm>
            <a:off x="7256463" y="2114550"/>
            <a:ext cx="1646237" cy="557213"/>
            <a:chOff x="7860539" y="2114879"/>
            <a:chExt cx="1783500" cy="556814"/>
          </a:xfrm>
        </p:grpSpPr>
        <p:sp>
          <p:nvSpPr>
            <p:cNvPr id="33" name="object 36"/>
            <p:cNvSpPr/>
            <p:nvPr/>
          </p:nvSpPr>
          <p:spPr>
            <a:xfrm>
              <a:off x="7870858" y="2114879"/>
              <a:ext cx="1773181" cy="55681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BFDA8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34" name="object 37"/>
            <p:cNvSpPr/>
            <p:nvPr/>
          </p:nvSpPr>
          <p:spPr>
            <a:xfrm>
              <a:off x="7860539" y="2114879"/>
              <a:ext cx="1783500" cy="55681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FBFDA8"/>
            </a:solidFill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45075" name="object 35"/>
          <p:cNvGrpSpPr>
            <a:grpSpLocks/>
          </p:cNvGrpSpPr>
          <p:nvPr/>
        </p:nvGrpSpPr>
        <p:grpSpPr bwMode="auto">
          <a:xfrm>
            <a:off x="5308600" y="3784600"/>
            <a:ext cx="1830388" cy="514350"/>
            <a:chOff x="5751466" y="3767648"/>
            <a:chExt cx="1981669" cy="514496"/>
          </a:xfrm>
        </p:grpSpPr>
        <p:sp>
          <p:nvSpPr>
            <p:cNvPr id="36" name="object 36"/>
            <p:cNvSpPr/>
            <p:nvPr/>
          </p:nvSpPr>
          <p:spPr>
            <a:xfrm>
              <a:off x="5761778" y="3772412"/>
              <a:ext cx="1966200" cy="50496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E2F0D9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37" name="object 37"/>
            <p:cNvSpPr/>
            <p:nvPr/>
          </p:nvSpPr>
          <p:spPr>
            <a:xfrm>
              <a:off x="5751466" y="3767648"/>
              <a:ext cx="1981669" cy="51449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E2F0D9"/>
            </a:solidFill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45076" name="object 35"/>
          <p:cNvGrpSpPr>
            <a:grpSpLocks/>
          </p:cNvGrpSpPr>
          <p:nvPr/>
        </p:nvGrpSpPr>
        <p:grpSpPr bwMode="auto">
          <a:xfrm>
            <a:off x="5305425" y="4386263"/>
            <a:ext cx="1835150" cy="569912"/>
            <a:chOff x="5748329" y="4386724"/>
            <a:chExt cx="1987942" cy="569396"/>
          </a:xfrm>
        </p:grpSpPr>
        <p:sp>
          <p:nvSpPr>
            <p:cNvPr id="39" name="object 36"/>
            <p:cNvSpPr/>
            <p:nvPr/>
          </p:nvSpPr>
          <p:spPr>
            <a:xfrm>
              <a:off x="5760367" y="4408929"/>
              <a:ext cx="1975904" cy="54719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E2F0D9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40" name="object 37"/>
            <p:cNvSpPr/>
            <p:nvPr/>
          </p:nvSpPr>
          <p:spPr>
            <a:xfrm>
              <a:off x="5748329" y="4386724"/>
              <a:ext cx="1981063" cy="55195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E2F0D9"/>
            </a:solidFill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45077" name="object 35"/>
          <p:cNvGrpSpPr>
            <a:grpSpLocks/>
          </p:cNvGrpSpPr>
          <p:nvPr/>
        </p:nvGrpSpPr>
        <p:grpSpPr bwMode="auto">
          <a:xfrm>
            <a:off x="5303838" y="5013325"/>
            <a:ext cx="1831975" cy="390525"/>
            <a:chOff x="5749134" y="5021345"/>
            <a:chExt cx="1985711" cy="390000"/>
          </a:xfrm>
        </p:grpSpPr>
        <p:sp>
          <p:nvSpPr>
            <p:cNvPr id="42" name="object 36"/>
            <p:cNvSpPr/>
            <p:nvPr/>
          </p:nvSpPr>
          <p:spPr>
            <a:xfrm>
              <a:off x="5752575" y="5037199"/>
              <a:ext cx="1975387" cy="37414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E2F0D9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43" name="object 37"/>
            <p:cNvSpPr/>
            <p:nvPr/>
          </p:nvSpPr>
          <p:spPr>
            <a:xfrm>
              <a:off x="5749134" y="5021345"/>
              <a:ext cx="1985711" cy="37414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E2F0D9"/>
            </a:solidFill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45078" name="object 35"/>
          <p:cNvGrpSpPr>
            <a:grpSpLocks/>
          </p:cNvGrpSpPr>
          <p:nvPr/>
        </p:nvGrpSpPr>
        <p:grpSpPr bwMode="auto">
          <a:xfrm>
            <a:off x="5303838" y="5530850"/>
            <a:ext cx="1831975" cy="1168400"/>
            <a:chOff x="5759933" y="5531351"/>
            <a:chExt cx="1969974" cy="1167862"/>
          </a:xfrm>
        </p:grpSpPr>
        <p:sp>
          <p:nvSpPr>
            <p:cNvPr id="45" name="object 36"/>
            <p:cNvSpPr/>
            <p:nvPr/>
          </p:nvSpPr>
          <p:spPr>
            <a:xfrm>
              <a:off x="5759933" y="5531351"/>
              <a:ext cx="1969974" cy="116786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E2F0D9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46" name="object 37"/>
            <p:cNvSpPr/>
            <p:nvPr/>
          </p:nvSpPr>
          <p:spPr>
            <a:xfrm>
              <a:off x="5759933" y="5531351"/>
              <a:ext cx="1969974" cy="116786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E2F0D9"/>
            </a:solidFill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45079" name="object 35"/>
          <p:cNvGrpSpPr>
            <a:grpSpLocks/>
          </p:cNvGrpSpPr>
          <p:nvPr/>
        </p:nvGrpSpPr>
        <p:grpSpPr bwMode="auto">
          <a:xfrm>
            <a:off x="7253288" y="3795713"/>
            <a:ext cx="1641475" cy="509587"/>
            <a:chOff x="7856899" y="3773536"/>
            <a:chExt cx="1779129" cy="509412"/>
          </a:xfrm>
        </p:grpSpPr>
        <p:sp>
          <p:nvSpPr>
            <p:cNvPr id="48" name="object 36"/>
            <p:cNvSpPr/>
            <p:nvPr/>
          </p:nvSpPr>
          <p:spPr>
            <a:xfrm>
              <a:off x="7856899" y="3773536"/>
              <a:ext cx="1779129" cy="50941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BFDA8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49" name="object 37"/>
            <p:cNvSpPr/>
            <p:nvPr/>
          </p:nvSpPr>
          <p:spPr>
            <a:xfrm>
              <a:off x="7856899" y="3773536"/>
              <a:ext cx="1779129" cy="50941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FBFDA8"/>
            </a:solidFill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45080" name="object 35"/>
          <p:cNvGrpSpPr>
            <a:grpSpLocks/>
          </p:cNvGrpSpPr>
          <p:nvPr/>
        </p:nvGrpSpPr>
        <p:grpSpPr bwMode="auto">
          <a:xfrm>
            <a:off x="7254875" y="4394200"/>
            <a:ext cx="1646238" cy="552450"/>
            <a:chOff x="7859981" y="4394853"/>
            <a:chExt cx="1782741" cy="551611"/>
          </a:xfrm>
        </p:grpSpPr>
        <p:sp>
          <p:nvSpPr>
            <p:cNvPr id="51" name="object 36"/>
            <p:cNvSpPr/>
            <p:nvPr/>
          </p:nvSpPr>
          <p:spPr>
            <a:xfrm>
              <a:off x="7859981" y="4394853"/>
              <a:ext cx="1782741" cy="55161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BFDA8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52" name="object 37"/>
            <p:cNvSpPr/>
            <p:nvPr/>
          </p:nvSpPr>
          <p:spPr>
            <a:xfrm>
              <a:off x="7859981" y="4394853"/>
              <a:ext cx="1782741" cy="55161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FBFDA8"/>
            </a:solidFill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45081" name="object 35"/>
          <p:cNvGrpSpPr>
            <a:grpSpLocks/>
          </p:cNvGrpSpPr>
          <p:nvPr/>
        </p:nvGrpSpPr>
        <p:grpSpPr bwMode="auto">
          <a:xfrm>
            <a:off x="7254875" y="5029200"/>
            <a:ext cx="1638300" cy="374650"/>
            <a:chOff x="7859039" y="5029209"/>
            <a:chExt cx="1776084" cy="374757"/>
          </a:xfrm>
        </p:grpSpPr>
        <p:sp>
          <p:nvSpPr>
            <p:cNvPr id="54" name="object 36"/>
            <p:cNvSpPr/>
            <p:nvPr/>
          </p:nvSpPr>
          <p:spPr>
            <a:xfrm>
              <a:off x="7859039" y="5029209"/>
              <a:ext cx="1776084" cy="37475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BFDA8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55" name="object 37"/>
            <p:cNvSpPr/>
            <p:nvPr/>
          </p:nvSpPr>
          <p:spPr>
            <a:xfrm>
              <a:off x="7859039" y="5029209"/>
              <a:ext cx="1776084" cy="37475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FBFDA8"/>
            </a:solidFill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45082" name="object 35"/>
          <p:cNvGrpSpPr>
            <a:grpSpLocks/>
          </p:cNvGrpSpPr>
          <p:nvPr/>
        </p:nvGrpSpPr>
        <p:grpSpPr bwMode="auto">
          <a:xfrm>
            <a:off x="7251700" y="5532438"/>
            <a:ext cx="1639888" cy="1166812"/>
            <a:chOff x="7855345" y="5533180"/>
            <a:chExt cx="1777136" cy="1166061"/>
          </a:xfrm>
        </p:grpSpPr>
        <p:sp>
          <p:nvSpPr>
            <p:cNvPr id="57" name="object 36"/>
            <p:cNvSpPr/>
            <p:nvPr/>
          </p:nvSpPr>
          <p:spPr>
            <a:xfrm>
              <a:off x="7855345" y="5533180"/>
              <a:ext cx="1777136" cy="116606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BFDA8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58" name="object 37"/>
            <p:cNvSpPr/>
            <p:nvPr/>
          </p:nvSpPr>
          <p:spPr>
            <a:xfrm>
              <a:off x="7855345" y="5533180"/>
              <a:ext cx="1777136" cy="116606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FBFDA8"/>
            </a:solidFill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sp>
        <p:nvSpPr>
          <p:cNvPr id="59" name="object 38"/>
          <p:cNvSpPr txBox="1"/>
          <p:nvPr/>
        </p:nvSpPr>
        <p:spPr>
          <a:xfrm>
            <a:off x="5351463" y="1063625"/>
            <a:ext cx="1838325" cy="1150938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Times New Roman" pitchFamily="1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-   Как я войду в коллектив?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-   Какой испытательный срок будет назначен?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-   Будет ли у меня наставник?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-   Какой коллектив?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-   Будет ли соц. пакет?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-   Будет ли зарплата соответствовать ожиданиям?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-   Будет ли работа интересной?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Times New Roman" pitchFamily="18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60" name="object 38"/>
          <p:cNvSpPr txBox="1"/>
          <p:nvPr/>
        </p:nvSpPr>
        <p:spPr>
          <a:xfrm>
            <a:off x="5332413" y="2128838"/>
            <a:ext cx="1855787" cy="736600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- Информирование выпускника об условиях трудоустройства у конкретного работодателя, о наличии соц. гарантий, указанных в представленных работодателем сведениях о вакансии.</a:t>
            </a: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61" name="object 38"/>
          <p:cNvSpPr txBox="1"/>
          <p:nvPr/>
        </p:nvSpPr>
        <p:spPr>
          <a:xfrm>
            <a:off x="7297738" y="1209675"/>
            <a:ext cx="1544637" cy="906463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-   Надо ли мне поделиться успехом?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-   Не осудят ли меня?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   Где оставить свой отзыв?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   Увидят ли мой отзыв? (Анонимно)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 dirty="0">
              <a:solidFill>
                <a:srgbClr val="000000"/>
              </a:solidFill>
              <a:latin typeface="Trebuchet MS"/>
              <a:ea typeface="Calibri"/>
              <a:cs typeface="Calibri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Times New Roman" pitchFamily="18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62" name="object 38"/>
          <p:cNvSpPr txBox="1"/>
          <p:nvPr/>
        </p:nvSpPr>
        <p:spPr>
          <a:xfrm>
            <a:off x="5367338" y="4440238"/>
            <a:ext cx="1787525" cy="520700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- Отсутствие времени у специалиста для индивидуального сопровождения выпускников.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Times New Roman" pitchFamily="18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63" name="object 38"/>
          <p:cNvSpPr txBox="1"/>
          <p:nvPr/>
        </p:nvSpPr>
        <p:spPr>
          <a:xfrm>
            <a:off x="7261225" y="3789363"/>
            <a:ext cx="1639888" cy="714375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60" dirty="0">
                <a:solidFill>
                  <a:prstClr val="black"/>
                </a:solidFill>
                <a:latin typeface="Calibri"/>
                <a:cs typeface="+mn-cs"/>
              </a:rPr>
              <a:t>- Анализ контента в социальных сетях (о количестве положительных отзывов, историй успеха, рекомендаций).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60" dirty="0">
                <a:solidFill>
                  <a:prstClr val="black"/>
                </a:solidFill>
                <a:latin typeface="Calibri"/>
                <a:cs typeface="+mn-cs"/>
              </a:rPr>
              <a:t>- Анализ модуля системы сбора обратной связи, обращений через интернет приёмную, терминала оценки посещения НЦЗН.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Times New Roman" pitchFamily="18"/>
            </a:endParaRP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64" name="object 38"/>
          <p:cNvSpPr txBox="1"/>
          <p:nvPr/>
        </p:nvSpPr>
        <p:spPr>
          <a:xfrm>
            <a:off x="5311775" y="4986338"/>
            <a:ext cx="1830388" cy="490537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500" kern="0" dirty="0">
                <a:solidFill>
                  <a:srgbClr val="000000"/>
                </a:solidFill>
                <a:latin typeface="Trebuchet MS"/>
                <a:cs typeface="Calibri"/>
              </a:rPr>
              <a:t>Отдел методологического сопровождения в сфере занятости работодателей, отдел методологического сопровождения и контроля оказания услуг в сфере занятости населения, отдел по улучшению качества клиентского опыта, филиалы НЦЗН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65" name="object 38"/>
          <p:cNvSpPr txBox="1"/>
          <p:nvPr/>
        </p:nvSpPr>
        <p:spPr>
          <a:xfrm>
            <a:off x="5330825" y="5551488"/>
            <a:ext cx="1784350" cy="1397000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prstClr val="black"/>
                </a:solidFill>
                <a:latin typeface="Calibri"/>
                <a:cs typeface="+mn-cs"/>
              </a:rPr>
              <a:t>-   Обучение сотрудников НЦЗН грамотному предоставлению услуг и сервисов.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prstClr val="black"/>
                </a:solidFill>
                <a:latin typeface="Calibri"/>
                <a:cs typeface="+mn-cs"/>
              </a:rPr>
              <a:t>-   Внедрение материального и нематериального стимулирования сотрудников НЦЗН.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prstClr val="black"/>
                </a:solidFill>
                <a:latin typeface="Calibri"/>
                <a:cs typeface="+mn-cs"/>
              </a:rPr>
              <a:t>-   Тесное взаимодействие с работодателем после трудоустройства молодого специалиста.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600" kern="0" dirty="0">
                <a:solidFill>
                  <a:srgbClr val="000000"/>
                </a:solidFill>
                <a:latin typeface="Trebuchet MS"/>
                <a:cs typeface="Calibri"/>
              </a:rPr>
              <a:t>  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Times New Roman" pitchFamily="18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66" name="object 38"/>
          <p:cNvSpPr txBox="1"/>
          <p:nvPr/>
        </p:nvSpPr>
        <p:spPr>
          <a:xfrm>
            <a:off x="7297738" y="4432300"/>
            <a:ext cx="1524000" cy="536575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- Отсутствие эффективного механизма сбора обратной связи, технические сбои нежелание выпускников дать обратную связь.</a:t>
            </a:r>
            <a:endParaRPr lang="ru-RU" dirty="0">
              <a:solidFill>
                <a:srgbClr val="000000"/>
              </a:solidFill>
              <a:latin typeface="Trebuchet MS"/>
              <a:ea typeface="Calibri"/>
              <a:cs typeface="Calibri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67" name="object 38"/>
          <p:cNvSpPr txBox="1"/>
          <p:nvPr/>
        </p:nvSpPr>
        <p:spPr>
          <a:xfrm>
            <a:off x="7231063" y="5013325"/>
            <a:ext cx="1685925" cy="474663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prstClr val="black"/>
                </a:solidFill>
                <a:latin typeface="Calibri"/>
                <a:cs typeface="+mn-cs"/>
              </a:rPr>
              <a:t>Отдел по улучшению качества клиентского опыта, отдел информационных систем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68" name="object 38"/>
          <p:cNvSpPr txBox="1"/>
          <p:nvPr/>
        </p:nvSpPr>
        <p:spPr>
          <a:xfrm>
            <a:off x="7264400" y="5548313"/>
            <a:ext cx="1577975" cy="1298575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650" dirty="0">
                <a:solidFill>
                  <a:prstClr val="black"/>
                </a:solidFill>
                <a:latin typeface="Calibri"/>
                <a:cs typeface="+mn-cs"/>
              </a:rPr>
              <a:t>Создание и внедрение механизмов сбора и анализа обратной связи в различные каналы взаимодействия с молодыми соискателями, в том числе на сайте НЦЗН, в социальных сетях.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650" dirty="0">
                <a:solidFill>
                  <a:prstClr val="black"/>
                </a:solidFill>
                <a:latin typeface="Calibri"/>
                <a:cs typeface="+mn-cs"/>
              </a:rPr>
              <a:t> Обеспечить наличие и доступность </a:t>
            </a:r>
            <a:r>
              <a:rPr lang="en-US" sz="650" dirty="0">
                <a:solidFill>
                  <a:prstClr val="black"/>
                </a:solidFill>
                <a:latin typeface="Calibri"/>
                <a:cs typeface="+mn-cs"/>
              </a:rPr>
              <a:t>QR-</a:t>
            </a:r>
            <a:r>
              <a:rPr lang="ru-RU" sz="650" dirty="0">
                <a:solidFill>
                  <a:prstClr val="black"/>
                </a:solidFill>
                <a:latin typeface="Calibri"/>
                <a:cs typeface="+mn-cs"/>
              </a:rPr>
              <a:t>кодов в помещении НЦЗН.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50" dirty="0">
                <a:solidFill>
                  <a:prstClr val="black"/>
                </a:solidFill>
                <a:latin typeface="Calibri"/>
                <a:cs typeface="+mn-cs"/>
              </a:rPr>
              <a:t>-   Обучить сотрудников НЦЗН особенностям работы с молодыми соискателями,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50" dirty="0">
                <a:solidFill>
                  <a:prstClr val="black"/>
                </a:solidFill>
                <a:latin typeface="Calibri"/>
                <a:cs typeface="+mn-cs"/>
              </a:rPr>
              <a:t>анализу и работе с негативными и положительными отзывами.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Times New Roman" pitchFamily="18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69" name="object 38"/>
          <p:cNvSpPr txBox="1"/>
          <p:nvPr/>
        </p:nvSpPr>
        <p:spPr>
          <a:xfrm>
            <a:off x="7264400" y="2109788"/>
            <a:ext cx="1604963" cy="828675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- Обеспечить работу механизма сбора и анализа обратной связи, удобную для выпускников учреждений высшего образования и среднего профессионального образования .</a:t>
            </a: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ea typeface="Calibri"/>
              <a:cs typeface="Calibri"/>
            </a:endParaRP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70" name="object 38"/>
          <p:cNvSpPr txBox="1"/>
          <p:nvPr/>
        </p:nvSpPr>
        <p:spPr>
          <a:xfrm>
            <a:off x="5330825" y="3857625"/>
            <a:ext cx="1781175" cy="334963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- Статистика по трудоустроенным выпускникам СПО по полученным востребованным профессиям.</a:t>
            </a:r>
            <a:endParaRPr lang="ru-RU" sz="70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71" name="object 6"/>
          <p:cNvSpPr/>
          <p:nvPr/>
        </p:nvSpPr>
        <p:spPr>
          <a:xfrm>
            <a:off x="236538" y="177800"/>
            <a:ext cx="5014912" cy="409575"/>
          </a:xfrm>
          <a:custGeom>
            <a:avLst/>
            <a:gdLst>
              <a:gd name="f0" fmla="val w"/>
              <a:gd name="f1" fmla="val h"/>
              <a:gd name="f2" fmla="val 0"/>
              <a:gd name="f3" fmla="val 3423285"/>
              <a:gd name="f4" fmla="val 408305"/>
              <a:gd name="f5" fmla="val 3355161"/>
              <a:gd name="f6" fmla="val 68010"/>
              <a:gd name="f7" fmla="val 41537"/>
              <a:gd name="f8" fmla="val 5344"/>
              <a:gd name="f9" fmla="val 19919"/>
              <a:gd name="f10" fmla="val 41538"/>
              <a:gd name="f11" fmla="val 68011"/>
              <a:gd name="f12" fmla="val 340042"/>
              <a:gd name="f13" fmla="val 366515"/>
              <a:gd name="f14" fmla="val 388132"/>
              <a:gd name="f15" fmla="val 402707"/>
              <a:gd name="f16" fmla="val 408052"/>
              <a:gd name="f17" fmla="val 3381634"/>
              <a:gd name="f18" fmla="val 3403252"/>
              <a:gd name="f19" fmla="val 3417827"/>
              <a:gd name="f20" fmla="val 3423171"/>
              <a:gd name="f21" fmla="*/ f0 1 3423285"/>
              <a:gd name="f22" fmla="*/ f1 1 408305"/>
              <a:gd name="f23" fmla="val f2"/>
              <a:gd name="f24" fmla="val f3"/>
              <a:gd name="f25" fmla="val f4"/>
              <a:gd name="f26" fmla="+- f25 0 f23"/>
              <a:gd name="f27" fmla="+- f24 0 f23"/>
              <a:gd name="f28" fmla="*/ f27 1 3423285"/>
              <a:gd name="f29" fmla="*/ f26 1 408305"/>
              <a:gd name="f30" fmla="*/ f23 1 f28"/>
              <a:gd name="f31" fmla="*/ f24 1 f28"/>
              <a:gd name="f32" fmla="*/ f23 1 f29"/>
              <a:gd name="f33" fmla="*/ f25 1 f29"/>
              <a:gd name="f34" fmla="*/ f30 f21 1"/>
              <a:gd name="f35" fmla="*/ f31 f21 1"/>
              <a:gd name="f36" fmla="*/ f33 f22 1"/>
              <a:gd name="f37" fmla="*/ f32 f2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4" t="f37" r="f35" b="f36"/>
            <a:pathLst>
              <a:path w="3423285" h="408305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10"/>
                </a:lnTo>
                <a:lnTo>
                  <a:pt x="f2" y="f11"/>
                </a:lnTo>
                <a:lnTo>
                  <a:pt x="f2" y="f12"/>
                </a:lnTo>
                <a:lnTo>
                  <a:pt x="f8" y="f13"/>
                </a:lnTo>
                <a:lnTo>
                  <a:pt x="f9" y="f14"/>
                </a:lnTo>
                <a:lnTo>
                  <a:pt x="f7" y="f15"/>
                </a:lnTo>
                <a:lnTo>
                  <a:pt x="f6" y="f16"/>
                </a:lnTo>
                <a:lnTo>
                  <a:pt x="f5" y="f16"/>
                </a:lnTo>
                <a:lnTo>
                  <a:pt x="f17" y="f15"/>
                </a:lnTo>
                <a:lnTo>
                  <a:pt x="f18" y="f14"/>
                </a:lnTo>
                <a:lnTo>
                  <a:pt x="f19" y="f13"/>
                </a:lnTo>
                <a:lnTo>
                  <a:pt x="f20" y="f12"/>
                </a:lnTo>
                <a:lnTo>
                  <a:pt x="f20" y="f11"/>
                </a:lnTo>
                <a:lnTo>
                  <a:pt x="f19" y="f10"/>
                </a:lnTo>
                <a:lnTo>
                  <a:pt x="f18" y="f9"/>
                </a:lnTo>
                <a:lnTo>
                  <a:pt x="f17" y="f8"/>
                </a:lnTo>
                <a:lnTo>
                  <a:pt x="f5" y="f2"/>
                </a:lnTo>
                <a:close/>
              </a:path>
            </a:pathLst>
          </a:custGeom>
          <a:solidFill>
            <a:srgbClr val="CCC1DA"/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Calibri"/>
            </a:endParaRPr>
          </a:p>
        </p:txBody>
      </p:sp>
      <p:grpSp>
        <p:nvGrpSpPr>
          <p:cNvPr id="45096" name="object 35"/>
          <p:cNvGrpSpPr>
            <a:grpSpLocks/>
          </p:cNvGrpSpPr>
          <p:nvPr/>
        </p:nvGrpSpPr>
        <p:grpSpPr bwMode="auto">
          <a:xfrm>
            <a:off x="233363" y="642938"/>
            <a:ext cx="5014912" cy="428625"/>
            <a:chOff x="253343" y="642603"/>
            <a:chExt cx="5432267" cy="449738"/>
          </a:xfrm>
        </p:grpSpPr>
        <p:sp>
          <p:nvSpPr>
            <p:cNvPr id="73" name="object 36"/>
            <p:cNvSpPr/>
            <p:nvPr/>
          </p:nvSpPr>
          <p:spPr>
            <a:xfrm>
              <a:off x="2361592" y="642603"/>
              <a:ext cx="3324018" cy="44973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E6E0EC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74" name="object 37"/>
            <p:cNvSpPr/>
            <p:nvPr/>
          </p:nvSpPr>
          <p:spPr>
            <a:xfrm>
              <a:off x="253343" y="642603"/>
              <a:ext cx="5432267" cy="44973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E6E0EC"/>
            </a:solidFill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45097" name="object 35"/>
          <p:cNvGrpSpPr>
            <a:grpSpLocks/>
          </p:cNvGrpSpPr>
          <p:nvPr/>
        </p:nvGrpSpPr>
        <p:grpSpPr bwMode="auto">
          <a:xfrm>
            <a:off x="238125" y="1150938"/>
            <a:ext cx="2587625" cy="901700"/>
            <a:chOff x="258080" y="1150607"/>
            <a:chExt cx="2803705" cy="901854"/>
          </a:xfrm>
        </p:grpSpPr>
        <p:sp>
          <p:nvSpPr>
            <p:cNvPr id="76" name="object 36"/>
            <p:cNvSpPr/>
            <p:nvPr/>
          </p:nvSpPr>
          <p:spPr>
            <a:xfrm>
              <a:off x="258080" y="1166485"/>
              <a:ext cx="2612778" cy="87803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E6E0EC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77" name="object 37"/>
            <p:cNvSpPr/>
            <p:nvPr/>
          </p:nvSpPr>
          <p:spPr>
            <a:xfrm>
              <a:off x="258080" y="1150607"/>
              <a:ext cx="2803705" cy="90185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E6E0EC"/>
            </a:solidFill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45098" name="object 35"/>
          <p:cNvGrpSpPr>
            <a:grpSpLocks/>
          </p:cNvGrpSpPr>
          <p:nvPr/>
        </p:nvGrpSpPr>
        <p:grpSpPr bwMode="auto">
          <a:xfrm>
            <a:off x="238125" y="2105025"/>
            <a:ext cx="2587625" cy="560388"/>
            <a:chOff x="258080" y="2105643"/>
            <a:chExt cx="2803705" cy="558963"/>
          </a:xfrm>
        </p:grpSpPr>
        <p:sp>
          <p:nvSpPr>
            <p:cNvPr id="79" name="object 36"/>
            <p:cNvSpPr/>
            <p:nvPr/>
          </p:nvSpPr>
          <p:spPr>
            <a:xfrm>
              <a:off x="258080" y="2105643"/>
              <a:ext cx="2803705" cy="55104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E6E0EC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80" name="object 37"/>
            <p:cNvSpPr/>
            <p:nvPr/>
          </p:nvSpPr>
          <p:spPr>
            <a:xfrm>
              <a:off x="258080" y="2113561"/>
              <a:ext cx="2803705" cy="55104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E6E0EC"/>
            </a:solidFill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45099" name="object 35"/>
          <p:cNvGrpSpPr>
            <a:grpSpLocks/>
          </p:cNvGrpSpPr>
          <p:nvPr/>
        </p:nvGrpSpPr>
        <p:grpSpPr bwMode="auto">
          <a:xfrm>
            <a:off x="234950" y="3789363"/>
            <a:ext cx="5003800" cy="522287"/>
            <a:chOff x="258080" y="3766806"/>
            <a:chExt cx="5437689" cy="523393"/>
          </a:xfrm>
        </p:grpSpPr>
        <p:sp>
          <p:nvSpPr>
            <p:cNvPr id="82" name="object 36"/>
            <p:cNvSpPr/>
            <p:nvPr/>
          </p:nvSpPr>
          <p:spPr>
            <a:xfrm>
              <a:off x="258080" y="3766806"/>
              <a:ext cx="2651564" cy="52339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E6E0EC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83" name="object 37"/>
            <p:cNvSpPr/>
            <p:nvPr/>
          </p:nvSpPr>
          <p:spPr>
            <a:xfrm>
              <a:off x="258080" y="3766806"/>
              <a:ext cx="5437689" cy="52339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E6E0EC"/>
            </a:solidFill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sp>
        <p:nvSpPr>
          <p:cNvPr id="84" name="object 37"/>
          <p:cNvSpPr/>
          <p:nvPr/>
        </p:nvSpPr>
        <p:spPr>
          <a:xfrm>
            <a:off x="231775" y="4384675"/>
            <a:ext cx="5006975" cy="568325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3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2" y="f2"/>
                </a:moveTo>
                <a:lnTo>
                  <a:pt x="f5" y="f2"/>
                </a:lnTo>
                <a:lnTo>
                  <a:pt x="f5" y="f6"/>
                </a:lnTo>
                <a:lnTo>
                  <a:pt x="f2" y="f6"/>
                </a:lnTo>
                <a:lnTo>
                  <a:pt x="f2" y="f2"/>
                </a:lnTo>
                <a:close/>
              </a:path>
            </a:pathLst>
          </a:custGeom>
          <a:solidFill>
            <a:srgbClr val="E6E0EC"/>
          </a:solidFill>
          <a:ln w="12701">
            <a:solidFill>
              <a:srgbClr val="2F528F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85" name="object 37"/>
          <p:cNvSpPr/>
          <p:nvPr/>
        </p:nvSpPr>
        <p:spPr>
          <a:xfrm>
            <a:off x="236538" y="5013325"/>
            <a:ext cx="5002212" cy="381000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3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2" y="f2"/>
                </a:moveTo>
                <a:lnTo>
                  <a:pt x="f5" y="f2"/>
                </a:lnTo>
                <a:lnTo>
                  <a:pt x="f5" y="f6"/>
                </a:lnTo>
                <a:lnTo>
                  <a:pt x="f2" y="f6"/>
                </a:lnTo>
                <a:lnTo>
                  <a:pt x="f2" y="f2"/>
                </a:lnTo>
                <a:close/>
              </a:path>
            </a:pathLst>
          </a:custGeom>
          <a:solidFill>
            <a:srgbClr val="E6E0EC"/>
          </a:solidFill>
          <a:ln w="12701">
            <a:solidFill>
              <a:srgbClr val="2F528F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86" name="object 37"/>
          <p:cNvSpPr/>
          <p:nvPr/>
        </p:nvSpPr>
        <p:spPr>
          <a:xfrm>
            <a:off x="231775" y="5519738"/>
            <a:ext cx="5013325" cy="1184275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3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2" y="f2"/>
                </a:moveTo>
                <a:lnTo>
                  <a:pt x="f5" y="f2"/>
                </a:lnTo>
                <a:lnTo>
                  <a:pt x="f5" y="f6"/>
                </a:lnTo>
                <a:lnTo>
                  <a:pt x="f2" y="f6"/>
                </a:lnTo>
                <a:lnTo>
                  <a:pt x="f2" y="f2"/>
                </a:lnTo>
                <a:close/>
              </a:path>
            </a:pathLst>
          </a:custGeom>
          <a:solidFill>
            <a:srgbClr val="E6E0EC"/>
          </a:solidFill>
          <a:ln w="12701">
            <a:solidFill>
              <a:srgbClr val="2F528F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45103" name="object 7"/>
          <p:cNvSpPr txBox="1">
            <a:spLocks noChangeArrowheads="1"/>
          </p:cNvSpPr>
          <p:nvPr/>
        </p:nvSpPr>
        <p:spPr bwMode="auto">
          <a:xfrm>
            <a:off x="233363" y="261938"/>
            <a:ext cx="50180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 anchorCtr="1">
            <a:spAutoFit/>
          </a:bodyPr>
          <a:lstStyle>
            <a:lvl1pPr marL="127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100"/>
              </a:spcBef>
            </a:pPr>
            <a:r>
              <a:rPr lang="ru-RU" sz="1400">
                <a:solidFill>
                  <a:srgbClr val="000000"/>
                </a:solidFill>
                <a:latin typeface="Trebuchet MS" pitchFamily="34" charset="0"/>
                <a:cs typeface="Calibri" pitchFamily="34" charset="0"/>
              </a:rPr>
              <a:t>Взаимодействие с работодателем</a:t>
            </a:r>
          </a:p>
        </p:txBody>
      </p:sp>
      <p:sp>
        <p:nvSpPr>
          <p:cNvPr id="88" name="Прямоугольник 153"/>
          <p:cNvSpPr/>
          <p:nvPr/>
        </p:nvSpPr>
        <p:spPr>
          <a:xfrm>
            <a:off x="266700" y="688975"/>
            <a:ext cx="4913313" cy="33972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anchorCtr="1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1" dirty="0">
                <a:solidFill>
                  <a:prstClr val="black"/>
                </a:solidFill>
                <a:latin typeface="Calibri"/>
                <a:cs typeface="+mn-cs"/>
              </a:rPr>
              <a:t>Выбрать вакансию по профессии, полученной в учреждении высшего или  среднего профессионального образования</a:t>
            </a:r>
          </a:p>
        </p:txBody>
      </p:sp>
      <p:sp>
        <p:nvSpPr>
          <p:cNvPr id="89" name="object 38"/>
          <p:cNvSpPr txBox="1"/>
          <p:nvPr/>
        </p:nvSpPr>
        <p:spPr>
          <a:xfrm>
            <a:off x="268288" y="1196975"/>
            <a:ext cx="2541587" cy="906463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-   Как долго будет длиться прием?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-   Все ли документы я подготовил?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-   Сколько времени займет подбор работы и выдача направлений?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Times New Roman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Times New Roman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Times New Roman" pitchFamily="18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90" name="TextBox 9"/>
          <p:cNvSpPr txBox="1"/>
          <p:nvPr/>
        </p:nvSpPr>
        <p:spPr>
          <a:xfrm>
            <a:off x="225425" y="5757863"/>
            <a:ext cx="5068888" cy="708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prstClr val="black"/>
                </a:solidFill>
                <a:latin typeface="Calibri"/>
                <a:cs typeface="+mn-cs"/>
              </a:rPr>
              <a:t>- Обучить сотрудников НЦЗН грамотному оказанию услуг и сервисов НЦЗН, обеспечить обучение и тестирование по индивидуальному подходу в работе с молодыми гражданами, персональному подбору вакансий.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prstClr val="black"/>
                </a:solidFill>
                <a:latin typeface="Calibri"/>
                <a:cs typeface="+mn-cs"/>
              </a:rPr>
              <a:t>- Обучить сотрудников НЦЗН эффективному взаимодействию с работодателями, в том числе по вопросам предоставления сведений о вакансиях для трудоустройства выпускников без опыта работы.</a:t>
            </a:r>
          </a:p>
        </p:txBody>
      </p:sp>
      <p:grpSp>
        <p:nvGrpSpPr>
          <p:cNvPr id="45107" name="object 35"/>
          <p:cNvGrpSpPr>
            <a:grpSpLocks/>
          </p:cNvGrpSpPr>
          <p:nvPr/>
        </p:nvGrpSpPr>
        <p:grpSpPr bwMode="auto">
          <a:xfrm>
            <a:off x="2887663" y="2112963"/>
            <a:ext cx="2362200" cy="550862"/>
            <a:chOff x="3128326" y="2113260"/>
            <a:chExt cx="2559826" cy="551337"/>
          </a:xfrm>
        </p:grpSpPr>
        <p:sp>
          <p:nvSpPr>
            <p:cNvPr id="92" name="object 36"/>
            <p:cNvSpPr/>
            <p:nvPr/>
          </p:nvSpPr>
          <p:spPr>
            <a:xfrm>
              <a:off x="3145529" y="2113260"/>
              <a:ext cx="2358549" cy="55133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E6E0EC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93" name="object 37"/>
            <p:cNvSpPr/>
            <p:nvPr/>
          </p:nvSpPr>
          <p:spPr>
            <a:xfrm>
              <a:off x="3128326" y="2113260"/>
              <a:ext cx="2559826" cy="55133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E6E0EC"/>
            </a:solidFill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sp>
        <p:nvSpPr>
          <p:cNvPr id="96" name="object 38"/>
          <p:cNvSpPr txBox="1"/>
          <p:nvPr/>
        </p:nvSpPr>
        <p:spPr>
          <a:xfrm>
            <a:off x="250825" y="5064125"/>
            <a:ext cx="4965700" cy="412750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0000"/>
                </a:solidFill>
                <a:latin typeface="Calibri"/>
                <a:cs typeface="Calibri"/>
              </a:rPr>
              <a:t>Отдел методологического сопровождения в сфере занятости работодателей, отдел методологического сопровождения и контроля оказания услуг в сфере занятости населения, отдел по улучшению качества клиентского опыта, филиалы НЦЗН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97" name="object 38"/>
          <p:cNvSpPr txBox="1"/>
          <p:nvPr/>
        </p:nvSpPr>
        <p:spPr>
          <a:xfrm>
            <a:off x="266700" y="3889375"/>
            <a:ext cx="4921250" cy="644525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prstClr val="black"/>
                </a:solidFill>
                <a:latin typeface="Calibri"/>
                <a:cs typeface="+mn-cs"/>
              </a:rPr>
              <a:t>-   </a:t>
            </a: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Количество обратившихся выпускников  учреждений высшего образования и среднего профессионального образования.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-   Количество выпускников учреждений высшего образования и среднего профессионального образования , признанных безработными</a:t>
            </a:r>
            <a:r>
              <a:rPr lang="ru-RU" sz="800" dirty="0">
                <a:solidFill>
                  <a:prstClr val="black"/>
                </a:solidFill>
                <a:latin typeface="Calibri"/>
                <a:cs typeface="+mn-cs"/>
              </a:rPr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Times New Roman" pitchFamily="18"/>
            </a:endParaRP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99" name="object 38"/>
          <p:cNvSpPr txBox="1"/>
          <p:nvPr/>
        </p:nvSpPr>
        <p:spPr>
          <a:xfrm>
            <a:off x="2892425" y="2087563"/>
            <a:ext cx="2359025" cy="504825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prstClr val="black"/>
                </a:solidFill>
                <a:latin typeface="Calibri"/>
                <a:cs typeface="+mn-cs"/>
              </a:rPr>
              <a:t>- Обеспечение эффективного взаимодействия с работодателями</a:t>
            </a:r>
            <a:r>
              <a:rPr lang="en-US" sz="800" dirty="0">
                <a:solidFill>
                  <a:prstClr val="black"/>
                </a:solidFill>
                <a:latin typeface="Calibri"/>
                <a:cs typeface="+mn-cs"/>
              </a:rPr>
              <a:t>.</a:t>
            </a:r>
            <a:endParaRPr lang="ru-RU" sz="800" dirty="0">
              <a:solidFill>
                <a:prstClr val="black"/>
              </a:solidFill>
              <a:latin typeface="Calibri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prstClr val="black"/>
                </a:solidFill>
                <a:latin typeface="Calibri"/>
                <a:cs typeface="+mn-cs"/>
              </a:rPr>
              <a:t>- Обеспечение информирования и консультирования выпускников о процессе собеседования</a:t>
            </a:r>
            <a:r>
              <a:rPr lang="en-US" sz="800" dirty="0">
                <a:solidFill>
                  <a:prstClr val="black"/>
                </a:solidFill>
                <a:latin typeface="Calibri"/>
                <a:cs typeface="+mn-cs"/>
              </a:rPr>
              <a:t>.</a:t>
            </a:r>
            <a:endParaRPr lang="ru-RU" sz="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00" name="object 38"/>
          <p:cNvSpPr txBox="1"/>
          <p:nvPr/>
        </p:nvSpPr>
        <p:spPr>
          <a:xfrm>
            <a:off x="273050" y="2157413"/>
            <a:ext cx="2532063" cy="506412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- Обеспечить информирование граждан о процессе оказания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государственных услуг </a:t>
            </a:r>
            <a:r>
              <a:rPr lang="ru-RU" sz="700">
                <a:solidFill>
                  <a:prstClr val="black"/>
                </a:solidFill>
                <a:latin typeface="Calibri"/>
                <a:cs typeface="+mn-cs"/>
              </a:rPr>
              <a:t>и сервисов.</a:t>
            </a:r>
            <a:endParaRPr lang="ru-RU" sz="700" dirty="0">
              <a:solidFill>
                <a:prstClr val="black"/>
              </a:solidFill>
              <a:latin typeface="Calibri"/>
              <a:cs typeface="+mn-cs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Times New Roman" pitchFamily="18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Times New Roman" pitchFamily="18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103" name="object 38"/>
          <p:cNvSpPr txBox="1"/>
          <p:nvPr/>
        </p:nvSpPr>
        <p:spPr>
          <a:xfrm>
            <a:off x="517525" y="4594225"/>
            <a:ext cx="5054600" cy="136525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  <a:cs typeface="+mn-cs"/>
              </a:rPr>
              <a:t>- Отсутствие индивидуального подхода к выпускникам при поиске работы. Формальный подход к подбору вакансий</a:t>
            </a:r>
            <a:r>
              <a:rPr lang="ru-RU" sz="800" dirty="0">
                <a:solidFill>
                  <a:prstClr val="black"/>
                </a:solidFill>
                <a:latin typeface="Calibri"/>
                <a:cs typeface="+mn-cs"/>
              </a:rPr>
              <a:t>.</a:t>
            </a:r>
          </a:p>
        </p:txBody>
      </p:sp>
      <p:grpSp>
        <p:nvGrpSpPr>
          <p:cNvPr id="45113" name="object 35"/>
          <p:cNvGrpSpPr>
            <a:grpSpLocks/>
          </p:cNvGrpSpPr>
          <p:nvPr/>
        </p:nvGrpSpPr>
        <p:grpSpPr bwMode="auto">
          <a:xfrm>
            <a:off x="2890838" y="1150938"/>
            <a:ext cx="2357437" cy="893762"/>
            <a:chOff x="3131984" y="1150534"/>
            <a:chExt cx="2553626" cy="894301"/>
          </a:xfrm>
        </p:grpSpPr>
        <p:sp>
          <p:nvSpPr>
            <p:cNvPr id="105" name="object 36"/>
            <p:cNvSpPr/>
            <p:nvPr/>
          </p:nvSpPr>
          <p:spPr>
            <a:xfrm>
              <a:off x="3131984" y="1150534"/>
              <a:ext cx="2550187" cy="86412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E6E0EC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106" name="object 37"/>
            <p:cNvSpPr/>
            <p:nvPr/>
          </p:nvSpPr>
          <p:spPr>
            <a:xfrm>
              <a:off x="3145741" y="1150534"/>
              <a:ext cx="2539869" cy="89430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E6E0EC"/>
            </a:solidFill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700" dirty="0">
                  <a:solidFill>
                    <a:prstClr val="black"/>
                  </a:solidFill>
                  <a:latin typeface="Calibri"/>
                  <a:cs typeface="+mn-cs"/>
                </a:rPr>
                <a:t> -   Договорится ли сотрудник НЦЗН о собеседовании с работодателем?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700" dirty="0">
                  <a:solidFill>
                    <a:prstClr val="black"/>
                  </a:solidFill>
                  <a:latin typeface="Calibri"/>
                  <a:cs typeface="+mn-cs"/>
                </a:rPr>
                <a:t> -   Как проходит собеседование?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700" dirty="0">
                  <a:solidFill>
                    <a:prstClr val="black"/>
                  </a:solidFill>
                  <a:latin typeface="Calibri"/>
                  <a:cs typeface="+mn-cs"/>
                </a:rPr>
                <a:t> -   Отсутствие опыта работы будет ли препятствием для трудоустройства?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700" dirty="0">
                  <a:solidFill>
                    <a:prstClr val="black"/>
                  </a:solidFill>
                  <a:latin typeface="Calibri"/>
                  <a:cs typeface="+mn-cs"/>
                </a:rPr>
                <a:t> -   Буду ли я интересен работодателю?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700" dirty="0">
                  <a:solidFill>
                    <a:prstClr val="black"/>
                  </a:solidFill>
                  <a:latin typeface="Calibri"/>
                  <a:cs typeface="+mn-cs"/>
                </a:rPr>
                <a:t> -   Смогу ли я пройти собеседование?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700" dirty="0">
                  <a:solidFill>
                    <a:prstClr val="black"/>
                  </a:solidFill>
                  <a:latin typeface="Calibri"/>
                  <a:cs typeface="+mn-cs"/>
                </a:rPr>
                <a:t> -   Что будет, если не пройду собеседование?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600" kern="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pic>
        <p:nvPicPr>
          <p:cNvPr id="45114" name="Picture 2" descr="C:\Users\uscn42\Downloads\4-6-768x50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9438" y="2749550"/>
            <a:ext cx="71755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115" name="Picture 2" descr="C:\Users\uscn42\Downloads\onwhite_hor (2)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063" y="3257550"/>
            <a:ext cx="665162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4659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2185</Words>
  <Application>Microsoft Office PowerPoint</Application>
  <PresentationFormat>Экран (4:3)</PresentationFormat>
  <Paragraphs>216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Поиск информации</vt:lpstr>
      <vt:lpstr>Дополнительные услуги и тренинги</vt:lpstr>
      <vt:lpstr>Оценка работы НЦЗН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Поиск информации</dc:title>
  <dc:creator>uscn41</dc:creator>
  <cp:lastModifiedBy>uscn41</cp:lastModifiedBy>
  <cp:revision>1</cp:revision>
  <dcterms:created xsi:type="dcterms:W3CDTF">2023-08-23T06:00:00Z</dcterms:created>
  <dcterms:modified xsi:type="dcterms:W3CDTF">2023-11-14T05:54:28Z</dcterms:modified>
</cp:coreProperties>
</file>