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64" y="-54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1B1D-1F83-4C0A-B9EA-0E63E4DCF242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72DB-5741-4CDA-9799-EE6257850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Google Shape;85;p4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8067" name="Google Shape;86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742950" y="2125979"/>
            <a:ext cx="8420096" cy="14401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subTitle" idx="4294967295"/>
          </p:nvPr>
        </p:nvSpPr>
        <p:spPr>
          <a:xfrm>
            <a:off x="1485900" y="3840480"/>
            <a:ext cx="6934196" cy="17145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988C59-4779-4CA3-9179-ED18CC0CF210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749F4-16F3-4CA3-8839-6EE36E55360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B820F-423B-4FC2-A224-C347BAC4E149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44209B-3473-48B9-80CB-2CC5AC6F6C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>
          <a:xfrm>
            <a:off x="49530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idx="4294967295"/>
          </p:nvPr>
        </p:nvSpPr>
        <p:spPr>
          <a:xfrm>
            <a:off x="510159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BB8F7-7818-4313-9B5E-2048B8FD1FA8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7" name="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8E38D-FD60-4A6C-B228-039E1568017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D106C-0B0F-4F63-9600-7FBBFB9F9C7E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5" name="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F5EC3-F9BF-43CF-BA30-B7C00FEE43E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55549" y="1888226"/>
            <a:ext cx="245114" cy="1087751"/>
          </a:xfrm>
          <a:custGeom>
            <a:avLst/>
            <a:gdLst>
              <a:gd name="f0" fmla="val w"/>
              <a:gd name="f1" fmla="val h"/>
              <a:gd name="f2" fmla="val 0"/>
              <a:gd name="f3" fmla="val 245110"/>
              <a:gd name="f4" fmla="val 1087755"/>
              <a:gd name="f5" fmla="val 243281"/>
              <a:gd name="f6" fmla="val 312521"/>
              <a:gd name="f7" fmla="val 41236"/>
              <a:gd name="f8" fmla="val 25501"/>
              <a:gd name="f9" fmla="val 315696"/>
              <a:gd name="f10" fmla="val 12661"/>
              <a:gd name="f11" fmla="val 324358"/>
              <a:gd name="f12" fmla="val 4000"/>
              <a:gd name="f13" fmla="val 337197"/>
              <a:gd name="f14" fmla="val 825"/>
              <a:gd name="f15" fmla="val 352933"/>
              <a:gd name="f16" fmla="val 734618"/>
              <a:gd name="f17" fmla="val 750354"/>
              <a:gd name="f18" fmla="val 763193"/>
              <a:gd name="f19" fmla="val 771855"/>
              <a:gd name="f20" fmla="val 775030"/>
              <a:gd name="f21" fmla="val 244094"/>
              <a:gd name="f22" fmla="val 40690"/>
              <a:gd name="f23" fmla="val 24853"/>
              <a:gd name="f24" fmla="val 3200"/>
              <a:gd name="f25" fmla="val 11925"/>
              <a:gd name="f26" fmla="val 241274"/>
              <a:gd name="f27" fmla="val 257111"/>
              <a:gd name="f28" fmla="val 270040"/>
              <a:gd name="f29" fmla="val 278765"/>
              <a:gd name="f30" fmla="val 281952"/>
              <a:gd name="f31" fmla="val 244919"/>
              <a:gd name="f32" fmla="val 805586"/>
              <a:gd name="f33" fmla="val 41503"/>
              <a:gd name="f34" fmla="val 25666"/>
              <a:gd name="f35" fmla="val 808786"/>
              <a:gd name="f36" fmla="val 12738"/>
              <a:gd name="f37" fmla="val 817511"/>
              <a:gd name="f38" fmla="val 4013"/>
              <a:gd name="f39" fmla="val 830440"/>
              <a:gd name="f40" fmla="val 846277"/>
              <a:gd name="f41" fmla="val 1046861"/>
              <a:gd name="f42" fmla="val 1062697"/>
              <a:gd name="f43" fmla="val 1075626"/>
              <a:gd name="f44" fmla="val 1084351"/>
              <a:gd name="f45" fmla="val 1087539"/>
              <a:gd name="f46" fmla="*/ f0 1 245110"/>
              <a:gd name="f47" fmla="*/ f1 1 1087755"/>
              <a:gd name="f48" fmla="val f2"/>
              <a:gd name="f49" fmla="val f3"/>
              <a:gd name="f50" fmla="val f4"/>
              <a:gd name="f51" fmla="+- f50 0 f48"/>
              <a:gd name="f52" fmla="+- f49 0 f48"/>
              <a:gd name="f53" fmla="*/ f52 1 245110"/>
              <a:gd name="f54" fmla="*/ f51 1 1087755"/>
              <a:gd name="f55" fmla="*/ f48 1 f53"/>
              <a:gd name="f56" fmla="*/ f49 1 f53"/>
              <a:gd name="f57" fmla="*/ f48 1 f54"/>
              <a:gd name="f58" fmla="*/ f50 1 f54"/>
              <a:gd name="f59" fmla="*/ f55 f46 1"/>
              <a:gd name="f60" fmla="*/ f56 f46 1"/>
              <a:gd name="f61" fmla="*/ f58 f47 1"/>
              <a:gd name="f62" fmla="*/ f57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9" t="f62" r="f60" b="f61"/>
            <a:pathLst>
              <a:path w="245110" h="1087755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5" y="f20"/>
                </a:lnTo>
                <a:lnTo>
                  <a:pt x="f5" y="f6"/>
                </a:lnTo>
                <a:close/>
              </a:path>
              <a:path w="245110" h="1087755">
                <a:moveTo>
                  <a:pt x="f21" y="f2"/>
                </a:moveTo>
                <a:lnTo>
                  <a:pt x="f22" y="f2"/>
                </a:lnTo>
                <a:lnTo>
                  <a:pt x="f23" y="f24"/>
                </a:lnTo>
                <a:lnTo>
                  <a:pt x="f25" y="f25"/>
                </a:lnTo>
                <a:lnTo>
                  <a:pt x="f24" y="f23"/>
                </a:lnTo>
                <a:lnTo>
                  <a:pt x="f2" y="f22"/>
                </a:lnTo>
                <a:lnTo>
                  <a:pt x="f2" y="f26"/>
                </a:lnTo>
                <a:lnTo>
                  <a:pt x="f24" y="f27"/>
                </a:lnTo>
                <a:lnTo>
                  <a:pt x="f25" y="f28"/>
                </a:lnTo>
                <a:lnTo>
                  <a:pt x="f23" y="f29"/>
                </a:lnTo>
                <a:lnTo>
                  <a:pt x="f22" y="f30"/>
                </a:lnTo>
                <a:lnTo>
                  <a:pt x="f21" y="f30"/>
                </a:lnTo>
                <a:lnTo>
                  <a:pt x="f21" y="f2"/>
                </a:lnTo>
                <a:close/>
              </a:path>
              <a:path w="245110" h="1087755">
                <a:moveTo>
                  <a:pt x="f31" y="f32"/>
                </a:move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14" y="f40"/>
                </a:lnTo>
                <a:lnTo>
                  <a:pt x="f14" y="f41"/>
                </a:lnTo>
                <a:lnTo>
                  <a:pt x="f38" y="f42"/>
                </a:lnTo>
                <a:lnTo>
                  <a:pt x="f36" y="f43"/>
                </a:lnTo>
                <a:lnTo>
                  <a:pt x="f34" y="f44"/>
                </a:lnTo>
                <a:lnTo>
                  <a:pt x="f33" y="f45"/>
                </a:lnTo>
                <a:lnTo>
                  <a:pt x="f31" y="f45"/>
                </a:lnTo>
                <a:lnTo>
                  <a:pt x="f31" y="f3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4D046B-D46D-4496-8E51-76AB300D952E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5" name="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7521AD-F75A-4232-851B-C115B0C6996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6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" name="Google Shape;25;p26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26;p26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7;p26"/>
          <p:cNvSpPr txBox="1">
            <a:spLocks noGrp="1"/>
          </p:cNvSpPr>
          <p:nvPr>
            <p:ph type="sldNum" idx="12"/>
          </p:nvPr>
        </p:nvSpPr>
        <p:spPr/>
        <p:txBody>
          <a:bodyPr>
            <a:no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992E014C-055E-4B1F-8DBA-425D7256F048}" type="slidenum">
              <a:rPr lang="en-US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6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3682617" y="275847"/>
            <a:ext cx="2540760" cy="23875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body" idx="1"/>
          </p:nvPr>
        </p:nvSpPr>
        <p:spPr>
          <a:xfrm>
            <a:off x="495303" y="1577340"/>
            <a:ext cx="8915400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368036" y="6377940"/>
            <a:ext cx="316992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2"/>
          </p:nvPr>
        </p:nvSpPr>
        <p:spPr>
          <a:xfrm>
            <a:off x="495303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C12BFD2-325E-4082-B3BB-1AA8F1A3D674}" type="datetime1">
              <a:rPr lang="en-US"/>
              <a:pPr lvl="0"/>
              <a:t>11/14/2023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7132320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2C47E8A-3B3C-4C16-ACF7-2AD6906049C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400" b="0" i="0" u="none" strike="noStrike" kern="0" cap="none" spc="0" baseline="0">
          <a:solidFill>
            <a:srgbClr val="000000"/>
          </a:solidFill>
          <a:uFillTx/>
          <a:latin typeface="Trebuchet MS"/>
          <a:cs typeface="Trebuchet MS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0" cap="none" spc="0" baseline="0">
          <a:solidFill>
            <a:srgbClr val="000000"/>
          </a:solidFill>
          <a:uFillTx/>
          <a:latin typeface="Calibri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9"/>
            <a:ext cx="9906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Google Shape;88;p4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870" y="11113"/>
            <a:ext cx="222713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Google Shape;89;p4"/>
          <p:cNvSpPr txBox="1">
            <a:spLocks noChangeArrowheads="1"/>
          </p:cNvSpPr>
          <p:nvPr/>
        </p:nvSpPr>
        <p:spPr bwMode="auto">
          <a:xfrm>
            <a:off x="194338" y="196850"/>
            <a:ext cx="750861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33A0"/>
              </a:buClr>
              <a:buSzPts val="1800"/>
              <a:buFont typeface="Verdana" pitchFamily="34" charset="0"/>
              <a:buNone/>
            </a:pPr>
            <a:r>
              <a:rPr lang="en-US" altLang="ru-RU" b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2. Портрет </a:t>
            </a:r>
            <a:r>
              <a:rPr lang="ru-RU" altLang="ru-RU" b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клиента, находящегося в декретном отпуске по уходу за ребенком</a:t>
            </a:r>
            <a:r>
              <a:rPr lang="en-US" altLang="ru-RU" b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, обратившегося в нижегородский кадровый центр «Работа России»</a:t>
            </a:r>
            <a:endParaRPr lang="ru-RU" altLang="ru-RU" sz="140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90" name="Google Shape;90;p4"/>
          <p:cNvGraphicFramePr>
            <a:graphicFrameLocks noGrp="1"/>
          </p:cNvGraphicFramePr>
          <p:nvPr/>
        </p:nvGraphicFramePr>
        <p:xfrm>
          <a:off x="4094825" y="908051"/>
          <a:ext cx="5685631" cy="5759451"/>
        </p:xfrm>
        <a:graphic>
          <a:graphicData uri="http://schemas.openxmlformats.org/drawingml/2006/table">
            <a:tbl>
              <a:tblPr/>
              <a:tblGrid>
                <a:gridCol w="1716352"/>
                <a:gridCol w="3969279"/>
              </a:tblGrid>
              <a:tr h="422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Семейное положение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Замужем– 73,3%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  <a:tr h="368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Возраст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30-35 лет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  <a:tr h="1005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Образование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По результатам анкетирования (в рейтинге):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на первом месте – Высшее (73,3%),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на втором месте – Начальное/среднее профессиональное (20%),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на третьем месте – Полное общее (6,7%).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  <a:tr h="1463199">
                <a:tc gridSpan="2"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Имеет опыт работы более 10 лет;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Сфера деятельности – экономика/финансы;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Должность – специалист среднего звена;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Нет желания возвращаться на предыдущее место работы;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Боится, что за время декретного отпуска была утрачена профессиональная квалификация;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Готова пройти переобучение на другую профессию;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charset="0"/>
                        <a:buChar char="•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Планирует находиться в декретном отпуске до достижения ребенком 3-х летнего возраста.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Боли и сложности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Нет возможности уделять работе достаточно времени;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Нет представления, как совместить работу и уход за ребенком;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Сложно настроиться на работу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  <a:tr h="85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Готовность к получению новой профессии/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повышению квалификации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Да, хочу получить дополнительное образование (только дистанционно) - 80%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Да, хочу повысить квалификацию (только дистанционно) – 86,7%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  <a:tr h="792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Цель обращения в ЦЗН и результат оказания услуг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Цель не достигнута – 34,2%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Затрудняюсь ответить – 31,4%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Удовлетворен(а) полностью – 62,8%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Arial" charset="0"/>
                          <a:sym typeface="Arial" charset="0"/>
                        </a:rPr>
                        <a:t>Затрудняюсь ответить – 20%</a:t>
                      </a:r>
                    </a:p>
                  </a:txBody>
                  <a:tcPr marL="99071" marR="99071" marT="45730" marB="4573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66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65567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67" y="1557338"/>
            <a:ext cx="3683794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3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211</Words>
  <Application>Microsoft Office PowerPoint</Application>
  <PresentationFormat>Лист A4 (210x297 мм)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uscn41</cp:lastModifiedBy>
  <cp:revision>704</cp:revision>
  <dcterms:created xsi:type="dcterms:W3CDTF">2021-09-14T15:08:10Z</dcterms:created>
  <dcterms:modified xsi:type="dcterms:W3CDTF">2023-11-14T05:56:58Z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LastSaved">
    <vt:filetime>2021-09-14T00:00:00Z</vt:filetime>
  </property>
</Properties>
</file>